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65"/>
  </p:notesMasterIdLst>
  <p:handoutMasterIdLst>
    <p:handoutMasterId r:id="rId66"/>
  </p:handout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Lst>
  <p:sldSz cx="9144000" cy="6858000" type="screen4x3"/>
  <p:notesSz cx="9144000" cy="6858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2472" y="-3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 y="6513910"/>
            <a:ext cx="9141884" cy="342900"/>
          </a:xfrm>
          <a:prstGeom prst="rect">
            <a:avLst/>
          </a:prstGeom>
        </p:spPr>
        <p:txBody>
          <a:bodyPr vert="horz" wrap="square" lIns="91440" tIns="45720" rIns="91440" bIns="45720" numCol="1" anchor="t" anchorCtr="0" compatLnSpc="1">
            <a:prstTxWarp prst="textNoShape">
              <a:avLst/>
            </a:prstTxWarp>
          </a:bodyPr>
          <a:lstStyle>
            <a:lvl1pPr algn="ctr">
              <a:defRPr sz="1200">
                <a:latin typeface="Calibri" pitchFamily="34" charset="0"/>
                <a:ea typeface="ＭＳ Ｐゴシック" pitchFamily="34" charset="-128"/>
                <a:cs typeface="+mn-cs"/>
              </a:defRPr>
            </a:lvl1pPr>
          </a:lstStyle>
          <a:p>
            <a:pPr>
              <a:defRPr/>
            </a:pPr>
            <a:r>
              <a:rPr lang="en-US" dirty="0" smtClean="0"/>
              <a:t>An Engineer’s guide to Specifying the Right Thermoplastic – Steve Maki</a:t>
            </a:r>
            <a:endParaRPr lang="en-US" dirty="0"/>
          </a:p>
        </p:txBody>
      </p:sp>
      <p:sp>
        <p:nvSpPr>
          <p:cNvPr id="9" name="Date Placeholder 2"/>
          <p:cNvSpPr>
            <a:spLocks noGrp="1"/>
          </p:cNvSpPr>
          <p:nvPr>
            <p:ph type="dt" idx="1"/>
          </p:nvPr>
        </p:nvSpPr>
        <p:spPr>
          <a:xfrm>
            <a:off x="1524001" y="0"/>
            <a:ext cx="7617884" cy="342900"/>
          </a:xfrm>
          <a:prstGeom prst="rect">
            <a:avLst/>
          </a:prstGeom>
        </p:spPr>
        <p:txBody>
          <a:bodyPr vert="horz" wrap="square" lIns="91440" tIns="45720" rIns="91440" bIns="45720" numCol="1" anchor="b" anchorCtr="0" compatLnSpc="1">
            <a:prstTxWarp prst="textNoShape">
              <a:avLst/>
            </a:prstTxWarp>
          </a:bodyPr>
          <a:lstStyle>
            <a:lvl1pPr algn="r">
              <a:defRPr sz="1400" b="1">
                <a:latin typeface="Franklin Gothic Medium" pitchFamily="-107" charset="0"/>
                <a:ea typeface="ＭＳ Ｐゴシック" pitchFamily="-107" charset="-128"/>
                <a:cs typeface="ＭＳ Ｐゴシック" pitchFamily="-107" charset="-128"/>
              </a:defRPr>
            </a:lvl1pPr>
          </a:lstStyle>
          <a:p>
            <a:pPr>
              <a:defRPr/>
            </a:pPr>
            <a:r>
              <a:rPr lang="en-US" sz="1200" b="0" dirty="0" smtClean="0">
                <a:latin typeface="+mn-lt"/>
              </a:rPr>
              <a:t>Imagineering Plastics Workshop</a:t>
            </a:r>
            <a:endParaRPr lang="en-US" sz="1200" b="0" dirty="0">
              <a:latin typeface="+mn-lt"/>
            </a:endParaRPr>
          </a:p>
        </p:txBody>
      </p:sp>
      <p:pic>
        <p:nvPicPr>
          <p:cNvPr id="2" name="Picture 1" descr="rtplogoppt.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634" cy="414634"/>
          </a:xfrm>
          <a:prstGeom prst="rect">
            <a:avLst/>
          </a:prstGeom>
        </p:spPr>
      </p:pic>
    </p:spTree>
    <p:extLst>
      <p:ext uri="{BB962C8B-B14F-4D97-AF65-F5344CB8AC3E}">
        <p14:creationId xmlns:p14="http://schemas.microsoft.com/office/powerpoint/2010/main" val="383274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1524001" y="0"/>
            <a:ext cx="7617884" cy="342900"/>
          </a:xfrm>
          <a:prstGeom prst="rect">
            <a:avLst/>
          </a:prstGeom>
        </p:spPr>
        <p:txBody>
          <a:bodyPr vert="horz" wrap="square" lIns="91440" tIns="45720" rIns="91440" bIns="45720" numCol="1" anchor="ctr" anchorCtr="0" compatLnSpc="1">
            <a:prstTxWarp prst="textNoShape">
              <a:avLst/>
            </a:prstTxWarp>
          </a:bodyPr>
          <a:lstStyle>
            <a:lvl1pPr algn="r">
              <a:defRPr sz="1400" b="1">
                <a:latin typeface="Franklin Gothic Medium" pitchFamily="-107" charset="0"/>
                <a:ea typeface="ＭＳ Ｐゴシック" pitchFamily="-107" charset="-128"/>
                <a:cs typeface="ＭＳ Ｐゴシック" pitchFamily="-107" charset="-128"/>
              </a:defRPr>
            </a:lvl1pPr>
          </a:lstStyle>
          <a:p>
            <a:pPr>
              <a:defRPr/>
            </a:pPr>
            <a:r>
              <a:rPr lang="en-US"/>
              <a:t>RTP Company Presentation</a:t>
            </a:r>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1" y="6513910"/>
            <a:ext cx="9141884" cy="342900"/>
          </a:xfrm>
          <a:prstGeom prst="rect">
            <a:avLst/>
          </a:prstGeom>
        </p:spPr>
        <p:txBody>
          <a:bodyPr vert="horz" wrap="square" lIns="91440" tIns="45720" rIns="91440" bIns="45720" numCol="1" anchor="b" anchorCtr="0" compatLnSpc="1">
            <a:prstTxWarp prst="textNoShape">
              <a:avLst/>
            </a:prstTxWarp>
          </a:bodyPr>
          <a:lstStyle>
            <a:lvl1pPr algn="ctr">
              <a:defRPr sz="1200">
                <a:latin typeface="Calibri" pitchFamily="34" charset="0"/>
                <a:ea typeface="ＭＳ Ｐゴシック" pitchFamily="34" charset="-128"/>
                <a:cs typeface="+mn-cs"/>
              </a:defRPr>
            </a:lvl1pPr>
          </a:lstStyle>
          <a:p>
            <a:pPr>
              <a:defRPr/>
            </a:pPr>
            <a:fld id="{ACB42C1D-CD10-3945-94AC-5D5AC4A64BE9}" type="slidenum">
              <a:rPr lang="en-US"/>
              <a:pPr>
                <a:defRPr/>
              </a:pPr>
              <a:t>‹#›</a:t>
            </a:fld>
            <a:endParaRPr lang="en-US"/>
          </a:p>
        </p:txBody>
      </p:sp>
      <p:pic>
        <p:nvPicPr>
          <p:cNvPr id="21510" name="Picture 8" descr="rtplog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148"/>
            <a:ext cx="1219200"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349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55313EED-92E0-4504-B8DE-01ED9C54429B}" type="slidenum">
              <a:rPr lang="en-US" sz="1200"/>
              <a:pPr/>
              <a:t>2</a:t>
            </a:fld>
            <a:endParaRPr lang="en-US" sz="120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Emphasize that RTP is independent (not owned by a plastics company), specialty (non-commodity), compounder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5178705"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0B9AB327-06DF-4DF6-952E-CB05DB5ACCC7}" type="slidenum">
              <a:rPr lang="en-US" sz="1200"/>
              <a:pPr algn="r"/>
              <a:t>11</a:t>
            </a:fld>
            <a:endParaRPr lang="en-US" sz="120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In step one we look at the morphology of thermoplastic resins which is simply the form and structure that the molecules of the polymer take as the polymer goes from the liquid to solid phase. In thermoplastics you will two types of morphology: either amorphous (random molecular orientation) or semi-crystalline (some molecules orientate into crystals).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5178705"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206C6913-DF6C-439C-9826-B193B896ADF3}" type="slidenum">
              <a:rPr lang="en-US" sz="1200"/>
              <a:pPr algn="r"/>
              <a:t>12</a:t>
            </a:fld>
            <a:endParaRPr lang="en-US" sz="120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The 2 morphologies exhibit unique characteristics that result in unique property advantages of each.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5178705"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861B2CB0-901B-4D0B-A0DC-2F80B437468D}" type="slidenum">
              <a:rPr lang="en-US" sz="1200"/>
              <a:pPr algn="r"/>
              <a:t>13</a:t>
            </a:fld>
            <a:endParaRPr lang="en-US" sz="120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These property advantages include…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5178705"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9E4801A0-B573-401B-A61F-8A9BE520DA1E}" type="slidenum">
              <a:rPr lang="en-US" sz="1200"/>
              <a:pPr algn="r"/>
              <a:t>14</a:t>
            </a:fld>
            <a:endParaRPr lang="en-US" sz="120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So based on these unique property advantages, which morphology (amorphous or semi-crystalline) would be preferred for each of these applications?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5178703"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A04E5F1C-7771-4C36-92CB-D4FCA85DAFCE}" type="slidenum">
              <a:rPr lang="en-US" sz="1200"/>
              <a:pPr algn="r"/>
              <a:t>15</a:t>
            </a:fld>
            <a:endParaRPr lang="en-US" sz="120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So for each application there is typically a preferred morphology. Since about half of the thermoplastics are amorphous and half are semi-crystalline your choices now have been cut in half.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To further refine our selection process we now go to Step 2 and use thermal performance and cost to narrow the candidates.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C5F97412-E29D-4ADB-ADEA-D3246194A577}"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5178703"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8651C2F5-42BB-485D-9766-4C8DF1A5FA8F}" type="slidenum">
              <a:rPr lang="en-US" sz="1200"/>
              <a:pPr algn="r"/>
              <a:t>17</a:t>
            </a:fld>
            <a:endParaRPr lang="en-US" sz="120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I have arranged my list of amorphous and semi-crystalline such that as you go form the bottom to the top two properties are increasing. What are they? Thermal performance and cost. Based on this, I can further group each category of plastics into 3 groups: Commodity resins that typically cost less than $1.50/lb , Engineering resins that typically cost $1.50-$4.00/lb , and High Performance resins that cost over $4.00/lb. By using morphology, cost and thermal performance; your resin choice are now quickly reduced to maybe 2-4 options.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To fine tune our choice and get to that single resin for the application we then take a closer look at the special features of each plastic.</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D405FF12-C4D4-417B-92E8-B4AE9693167F}"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178703"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465CBA3F-EB0F-400A-9D98-CEF5C753D66F}" type="slidenum">
              <a:rPr lang="en-US" sz="1200"/>
              <a:pPr algn="r"/>
              <a:t>19</a:t>
            </a:fld>
            <a:endParaRPr lang="en-US" sz="120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To keep us on time, I am going to limit this exercise to the commodity and engineering resins but it would also work the same with the high performance plastics.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Starting with the styrenic plastics (polystyrene, high impact polystyrene, styrene acrylonitrile, and ABS) each have these features…</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174E3CFE-7998-46AE-87C1-1C6731494921}" type="slidenum">
              <a:rPr lang="en-US" sz="1200" smtClean="0"/>
              <a:pPr/>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Today’s agenda will include…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acrylic or PMMA exhibits these unique features…</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53ABA3F-E009-48FF-B477-BE873C380351}" type="slidenum">
              <a:rPr lang="en-US" sz="1200" smtClean="0"/>
              <a:pPr/>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Polycarbonate these….</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B07C9451-533C-4125-8443-3117540EE865}"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Now on to the semi-crystalline resins, the polyolefins (polypropylene and high density polyethylene) exhibit these unique features…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5EF18A58-87DF-4D73-A4A7-DE448FB1E169}"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polyamides (nylons) these….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57BF160F-753C-4DF6-BE53-A93D41DBFB6F}" type="slidenum">
              <a:rPr lang="en-US" sz="1200" smtClean="0"/>
              <a:pPr/>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One exception in the nylon family is that amorphous nylon exhibits amorphous not semi-crystalline performance….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47958482-4F09-458F-8E7E-3822574B6415}" type="slidenum">
              <a:rPr lang="en-US" sz="1200" smtClean="0"/>
              <a:pPr/>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Polyesters (PET, PBT &amp; PLA) exhibit these…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0DFF3F6B-8FDF-4777-A97D-EC31AEA754AD}" type="slidenum">
              <a:rPr lang="en-US" sz="1200" smtClean="0"/>
              <a:pPr/>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And polyoxymethylene (POM or acetal) exhibit these unique features…..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7EAE5C50-FC5C-4B1C-A122-3EFF5DE16B82}" type="slidenum">
              <a:rPr lang="en-US" sz="1200" smtClean="0"/>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let’s put all 3 steps together and test your knowledge as to what resin to use for each of the following applications.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ED5C40D8-A605-4F81-B599-24750D42AFB4}"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CD jewel case. Needs transparency, dimensional stability and low cost. Polystyrene</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7504DF82-1D71-49A9-8208-E0E2CBC9D2D6}"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Gas storage tank. Needs chemical resistance, low temperature impact resistance, low cost. High Density Polyethylene (HDPE)</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CEEA925D-1958-4692-A3F2-252319B4B827}"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FD5073DD-6BE6-48ED-8D71-43C514D2452A}" type="slidenum">
              <a:rPr lang="en-US" sz="1200"/>
              <a:pPr/>
              <a:t>4</a:t>
            </a:fld>
            <a:endParaRPr lang="en-US" sz="12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A simplified depiction of the compounding process and equipment used to convert raw materials to finished product. Note RTP finished product is typically in the pellet form.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Automotive tail light cover (lens). Needs transparency, dimensional stability, UV resistance, low cost. Acrylic (PMMA)</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B5E96407-8CCC-41BE-ADE3-1FC72A61D0B9}"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Plastic drink (glass) tumblers. Need transparency, moderate thermal &amp; chemical resistance for dishwasher, and low cost. Styrene Acrylonitrile (SAN)</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E6894C21-4408-4338-8F84-BD76354DC3B8}"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Sump (waste) pump housing. Needs chemical &amp; moisture resistance, moderate thermal resistance, low cost. Glass fiber reinforced polypropylene (PP)</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AE3864D6-AE0A-4E6B-87F9-0887A6336703}"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Safety glasses. Need optical transparency, high impact resistance, reasonable cost. Polycarbonate (PC)</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70223402-3607-402A-915E-97C74328D07C}" type="slidenum">
              <a:rPr lang="en-US" sz="1200" smtClean="0"/>
              <a:pPr/>
              <a:t>34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Truck trailer wheel odometer lens. Needs transparency, good chemical resistance, reasonable cost. Amorphous Nylon</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7F01189-3C21-4561-9124-4F5430B152EB}" type="slidenum">
              <a:rPr lang="en-US" sz="1200" smtClean="0"/>
              <a:pPr/>
              <a:t>35</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Chemical Beakers. Need excellent chemical resistance, low cost, and transparency. Because we have conflicting morphology requirements, there is not an obvious choice and I will show you later how we use compounding to overcome this.</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3071B4EE-D3FC-4A5C-8526-7FF8169A7C7B}"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Nail gun housing. Need chemical resistance, strength &amp; stiffness, good surface when fiber reinforced, and reasonable cost. Glass fiber reinforced Nylon 6</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1C1E9F42-C0E1-446D-9BB3-F460F8A05263}" type="slidenum">
              <a:rPr lang="en-US" sz="1200" smtClean="0"/>
              <a:pPr/>
              <a:t>37</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Automotive intake manifold. Need chemical resistance, strength &amp; stiffness, good heat resistance, and reasonable cost. Glass fiber reinforced Nylon 66</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2DF45240-5D4A-4062-924D-0A15F1B4F06E}" type="slidenum">
              <a:rPr lang="en-US" sz="1200" smtClean="0"/>
              <a:pPr/>
              <a:t>38</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Automotive oil pan. Need chemical resistance, strength &amp; stiffness, good heat resistance, extremely tight dimensional stability &amp; flat, reasonable cost. Because we have conflicting morphology requirements, there is not an obvious choice and I will show you later how we use compounding to overcome this.</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4FEEFDEA-667B-4178-ACEE-0337F6D98864}" type="slidenum">
              <a:rPr lang="en-US" sz="1200" smtClean="0"/>
              <a:pPr/>
              <a:t>39</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Electrical connectors. Need good flow in thin wall section, excellent electrical properties, dimensionally stable in humidity, reasonable cost. Glass fiber reinforced, flame retardant polyester (PBT or PET)</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2ABE9EF2-6AD7-4BF9-AB05-A8C538C854FB}" type="slidenum">
              <a:rPr lang="en-US" sz="1200" smtClean="0"/>
              <a:pPr/>
              <a:t>40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objectives of our compounding process is to achieve both distributive (good distribution) and dispersive (broken into smallest particles) mixing.</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DE603B55-A394-45D7-95AE-807177490434}" type="slidenum">
              <a:rPr lang="en-US" sz="1200"/>
              <a:pP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Conveyor rollers. Need good abrasion resistance, low wear rate &amp; low friction, reasonable cost. Acetal (POM)</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B083225E-FD6B-4D84-BA99-D8A8ABB8444E}" type="slidenum">
              <a:rPr lang="en-US" sz="1200" smtClean="0"/>
              <a:pPr/>
              <a:t>41</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Printer gears . Need extremely tight dimensions, reasonable cost, good abrasion resistance, low wear rates &amp; low friction. Because we have conflicting morphology requirements, there is not an obvious choice and I will show you later how we use compounding to overcome this.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14F53EBE-071D-4AE4-8FE9-5E523C6CE826}" type="slidenum">
              <a:rPr lang="en-US" sz="1200" smtClean="0"/>
              <a:pPr/>
              <a:t>42</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Lawn tractor hood. Need tight dimensions &amp; flat, reasonable cost, chemical resistance,</a:t>
            </a:r>
            <a:r>
              <a:rPr lang="en-US" baseline="0" dirty="0" smtClean="0">
                <a:ea typeface="ＭＳ Ｐゴシック" pitchFamily="34" charset="-128"/>
              </a:rPr>
              <a:t> </a:t>
            </a:r>
            <a:r>
              <a:rPr lang="en-US" dirty="0" smtClean="0">
                <a:ea typeface="ＭＳ Ｐゴシック" pitchFamily="34" charset="-128"/>
              </a:rPr>
              <a:t>good flow in mold, and high impact. Because we have conflicting morphology requirements, there is not an obvious choice and I will show you later how we use compounding to overcome this.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A8FB9B41-7C8D-48B4-A706-616B70794349}" type="slidenum">
              <a:rPr lang="en-US" sz="1200" smtClean="0"/>
              <a:pPr/>
              <a:t>43</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 have shown various application that had conflicting morphology requirements. Let’s show how we can overcome these conflicts by compounding.</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709C581-6AD3-4094-9902-CB81158C81E0}" type="slidenum">
              <a:rPr lang="en-US" sz="1200"/>
              <a:pPr/>
              <a:t>44</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5178705" y="6513695"/>
            <a:ext cx="3963228"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0275">
              <a:defRPr sz="2400">
                <a:solidFill>
                  <a:schemeClr val="tx1"/>
                </a:solidFill>
                <a:latin typeface="Times" pitchFamily="18" charset="0"/>
                <a:ea typeface="ＭＳ Ｐゴシック" pitchFamily="34" charset="-128"/>
              </a:defRPr>
            </a:lvl1pPr>
            <a:lvl2pPr marL="742950" indent="-285750" defTabSz="930275">
              <a:defRPr sz="2400">
                <a:solidFill>
                  <a:schemeClr val="tx1"/>
                </a:solidFill>
                <a:latin typeface="Times" pitchFamily="18" charset="0"/>
                <a:ea typeface="ＭＳ Ｐゴシック" pitchFamily="34" charset="-128"/>
              </a:defRPr>
            </a:lvl2pPr>
            <a:lvl3pPr marL="1143000" indent="-228600" defTabSz="930275">
              <a:defRPr sz="2400">
                <a:solidFill>
                  <a:schemeClr val="tx1"/>
                </a:solidFill>
                <a:latin typeface="Times" pitchFamily="18" charset="0"/>
                <a:ea typeface="ＭＳ Ｐゴシック" pitchFamily="34" charset="-128"/>
              </a:defRPr>
            </a:lvl3pPr>
            <a:lvl4pPr marL="1600200" indent="-228600" defTabSz="930275">
              <a:defRPr sz="2400">
                <a:solidFill>
                  <a:schemeClr val="tx1"/>
                </a:solidFill>
                <a:latin typeface="Times" pitchFamily="18" charset="0"/>
                <a:ea typeface="ＭＳ Ｐゴシック" pitchFamily="34" charset="-128"/>
              </a:defRPr>
            </a:lvl4pPr>
            <a:lvl5pPr marL="2057400" indent="-228600" defTabSz="930275">
              <a:defRPr sz="2400">
                <a:solidFill>
                  <a:schemeClr val="tx1"/>
                </a:solidFill>
                <a:latin typeface="Times" pitchFamily="18"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fld id="{252511EE-8B6C-4E40-93F4-173B10AC2BC5}" type="slidenum">
              <a:rPr lang="en-US" sz="1200"/>
              <a:pPr algn="r"/>
              <a:t>45</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Looking back at this original chart we can see that the amorphous morphology will have deficiencies relating to mold flow, chemical resistance, and wear resistance. The semi-crystalline morphology will have deficiencies relating to dimensional stability and transparency.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Let’s start with dimensional stability. Can we reduce the shrink rate of a semi-crystalline resin and make it dimensionally stable?</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884BFA3B-6FDA-49B3-B493-711F43C2E323}" type="slidenum">
              <a:rPr lang="en-US" sz="1200"/>
              <a:pPr/>
              <a:t>46</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One way to reduce the shrink rate of a polymer is to add glass fiber. Because glass fibers align themselves in the direction of mold flow, glass fiber will have a tremendous effect to reduce the shrink rate in the direction of mold flow (x) however they do little to reduce it in the transverse to mold flow direction (y). This differential in shrink rate leads to part warpage.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Instead of adding glass fiber one could add a low aspect filler such as mineral or glass bead. This will reduce shrink rates in both directions and result in a flat and dimensionally stable part. However, low aspect ratio fillers do little to improve strength &amp; stiffness.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what is commonly done in the compounding world is to add a combination of glass fiber and mineral of glass beads, for instance 15% fiber and 25% mineral or beads, to achieve a dimensionally stable part with strength and stiffness.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Going back to our automotive oil pan that needed chemical resistance, strength &amp; stiffness, with dimensional stability and flat. 15% glass fiber/25% mineral/Nylon 66</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3999E19-920A-47D8-B67A-40113F17CBC4}" type="slidenum">
              <a:rPr lang="en-US" sz="1200" smtClean="0"/>
              <a:pPr/>
              <a:t>50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RTP uses 3 types of extruders to meet our compounding objectives. All can achieve high distributive mixing. The Twin Screw &amp; Co-Kneader have best dispersive mixing capabilities for fine powders.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25E70E14-8A69-4297-B1A4-109E7D8102DC}" type="slidenum">
              <a:rPr lang="en-US" sz="1200"/>
              <a:pPr/>
              <a:t>6</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In an amorphous polymer, the molecules are smaller than the wavelength of light and thus the light is able to pass straight through and product is transparent. In a semi-crystalline polymer, the crystals are larger than the wavelength of light so they reflect the light and product is opaque. Can we make a semi-crystalline polymer transparent?</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FF676DD9-75E1-4861-B5EB-22A43EB6D4FC}" type="slidenum">
              <a:rPr lang="en-US" sz="1200"/>
              <a:pPr/>
              <a:t>51</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One method to do this is to compound a nucleating agent into a semi-crystalline polymer such as polypropylene or polyethylene. The nucleating agent causes numerous crystals to form and there size can be controlled to less that the wavelength of light thus creating a transparent material.</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AE99B83E-F879-4DD4-832E-8D32A9083550}" type="slidenum">
              <a:rPr lang="en-US" sz="1200"/>
              <a:pPr/>
              <a:t>52</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So for our chemical beaker application requiring excellent chemical resistance, low cost, and transparency. Polypropylene plus nucleating agent.</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FCA17B7C-B038-427F-B131-0ABCBF6B01F2}" type="slidenum">
              <a:rPr lang="en-US" sz="1200"/>
              <a:pPr/>
              <a:t>53</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Now looking at the deficiencies of amorphous resins. Can we improve the chemical resistance and ability to flow in the mold of these polymers? </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2480D7E-EE6C-47B6-9DCA-52E84303E4C7}" type="slidenum">
              <a:rPr lang="en-US" sz="1200"/>
              <a:pPr/>
              <a:t>54</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One compounding technique to do this would be to alloy the amorphous polymer with another polymer. To improve the mold flow of an amorphous polycarbonate (PC) resin one can alloy it with a lower melt temperature polymer such as ABS. This alloy has improved flow however since both polymers are amorphous, the chemical resistance of the alloy is not much improved over the initial PC.</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9BD3AAB0-DA47-4247-8710-CD50885955D8}" type="slidenum">
              <a:rPr lang="en-US" sz="1200"/>
              <a:pPr/>
              <a:t>55</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By alloying the PC with a lower melting temperature semi-crystalline resin such as PBT or PET one can produce an alloy that has both better mold flow and chemical resistance versus the PC.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87D989A4-A193-4A62-A1E2-0B76F6EA38B1}" type="slidenum">
              <a:rPr lang="en-US" sz="1200"/>
              <a:pPr/>
              <a:t>56</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So for our lawn tractor hood application that requires tight dimensional stability, but good chemical</a:t>
            </a:r>
            <a:r>
              <a:rPr lang="en-US" baseline="0" dirty="0" smtClean="0">
                <a:ea typeface="ＭＳ Ｐゴシック" pitchFamily="34" charset="-128"/>
              </a:rPr>
              <a:t> resistance &amp;</a:t>
            </a:r>
            <a:r>
              <a:rPr lang="en-US" dirty="0" smtClean="0">
                <a:ea typeface="ＭＳ Ｐゴシック" pitchFamily="34" charset="-128"/>
              </a:rPr>
              <a:t> mold flow, and high impact. A good option would be a PC/PBT alloy. </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C0DD6F7-F9D4-4343-83ED-0786961908A9}" type="slidenum">
              <a:rPr lang="en-US" sz="1200" smtClean="0"/>
              <a:pPr/>
              <a:t>57</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Learning from the lawn tractor hood, a potential</a:t>
            </a:r>
            <a:r>
              <a:rPr lang="en-US" baseline="0" dirty="0" smtClean="0">
                <a:ea typeface="ＭＳ Ｐゴシック" pitchFamily="34" charset="-128"/>
              </a:rPr>
              <a:t> product for this GPS housing might be a PC/ABS or PC/PBT alloy. However, customer is also demanding a sustainable (green) option. RTP developed a PC/PLA alloy but 30% sustainable wasn’t enough. By adding 60 post consumer recycle content, RTP was able to offer a 90% sustainable content compound!</a:t>
            </a:r>
            <a:endParaRPr lang="en-US" dirty="0" smtClean="0">
              <a:ea typeface="ＭＳ Ｐゴシック" pitchFamily="34" charset="-128"/>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6C0DD6F7-F9D4-4343-83ED-0786961908A9}" type="slidenum">
              <a:rPr lang="en-US" sz="1200" smtClean="0"/>
              <a:pPr/>
              <a:t>58</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Can we make an amorphous polymer wear resistant?</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B35C1261-B59D-431A-BD1E-2198B9C75B1F}" type="slidenum">
              <a:rPr lang="en-US" sz="1200"/>
              <a:pPr/>
              <a:t>59</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One way to accomplish this is to compound a wear resistant additive such as PTFE into the amorphous resin. As shown here, polycarbonate can be made to have similar wear and friction performance as compared to acetal by compounding 15% PTFE into this polymer.</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923EBE19-B4EF-4EB0-B0FA-29C7B1F0C3AD}" type="slidenum">
              <a:rPr lang="en-US" sz="1200"/>
              <a:pPr/>
              <a:t>60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compounding extruders do a considerable amount of work. Many of the additives have extremely high amounts of surface area which must be completely wet-out (coated) by the plastic resin. For instance to disperse 20% carbon black into a plastics is similar to coating the surface of a football field with only 136 grams of plastic!</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E9E377DD-6207-409B-BDF8-81AE326E2799}" type="slidenum">
              <a:rPr lang="en-US" sz="1200"/>
              <a:pPr/>
              <a:t>7</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Back to our application for printer gears requiring extremely tight dimension tolerances but with good abrasion resistance and low wear &amp; friction. A good option would be polycarbonate (PC) with a PTFE additive. </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43ED4607-228A-4413-A8E8-68D5162A6FAE}" type="slidenum">
              <a:rPr lang="en-US" sz="1200" smtClean="0"/>
              <a:pPr/>
              <a:t>61</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To review: this presentation introduced you to compounding including the objectives and equipment we use to achieve good mixing, it introduced you to the dilemma many face when trying to choose the proper material for an application, it reveled to you the process that RTP Company uses to simplify the resin selection process, tested your knowledge of this process with some actual application case studies, and also showed you how we can use compounding to overcome some of these resin deficiencies for those applications that require both an amorphous and semi-crystalline morphology.</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BF3271A3-4723-445F-99F0-6F25C4580BA6}" type="slidenum">
              <a:rPr lang="en-US" sz="1200"/>
              <a:pPr/>
              <a:t>62</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Any questions?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Next we discuss the methodology the RTP uses to select the proper resin for the compound.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Since there are over 60 thermoplastic resins and hundreds of additives available these can be combined in different ways to produce thousands of thermoplastic compounds. This creates the dilemma for plastic part designers “Which one do I choose for my application?”</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CD4B3725-4A5B-4ADF-A93B-49F808E5EE15}"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RTP Company helps our customers through this selection process by using a simple yet effective and straight-forward selection process that uses these 3 steps…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09" indent="-285734">
              <a:defRPr sz="2400">
                <a:solidFill>
                  <a:schemeClr val="tx1"/>
                </a:solidFill>
                <a:latin typeface="Times" pitchFamily="18" charset="0"/>
                <a:ea typeface="ＭＳ Ｐゴシック" pitchFamily="34" charset="-128"/>
              </a:defRPr>
            </a:lvl2pPr>
            <a:lvl3pPr marL="1142937" indent="-228587">
              <a:defRPr sz="2400">
                <a:solidFill>
                  <a:schemeClr val="tx1"/>
                </a:solidFill>
                <a:latin typeface="Times" pitchFamily="18" charset="0"/>
                <a:ea typeface="ＭＳ Ｐゴシック" pitchFamily="34" charset="-128"/>
              </a:defRPr>
            </a:lvl3pPr>
            <a:lvl4pPr marL="1600111" indent="-228587">
              <a:defRPr sz="2400">
                <a:solidFill>
                  <a:schemeClr val="tx1"/>
                </a:solidFill>
                <a:latin typeface="Times" pitchFamily="18" charset="0"/>
                <a:ea typeface="ＭＳ Ｐゴシック" pitchFamily="34" charset="-128"/>
              </a:defRPr>
            </a:lvl4pPr>
            <a:lvl5pPr marL="2057287" indent="-228587">
              <a:defRPr sz="2400">
                <a:solidFill>
                  <a:schemeClr val="tx1"/>
                </a:solidFill>
                <a:latin typeface="Times" pitchFamily="18"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8811" indent="-228587"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3E507503-80CF-4098-B7C6-E58141D1C3AE}"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RTP_logo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descr="RTP_logo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8" name="Title 1"/>
          <p:cNvSpPr txBox="1">
            <a:spLocks/>
          </p:cNvSpPr>
          <p:nvPr/>
        </p:nvSpPr>
        <p:spPr bwMode="auto">
          <a:xfrm>
            <a:off x="2209800" y="446088"/>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r>
              <a:rPr lang="en-US" b="1" i="1" dirty="0">
                <a:solidFill>
                  <a:schemeClr val="tx2"/>
                </a:solidFill>
                <a:latin typeface="Franklin Gothic Medium" pitchFamily="34" charset="0"/>
                <a:cs typeface="+mn-cs"/>
              </a:rPr>
              <a:t>THERM0PLASTIC ELASTOMERS • STRUCTURAL • WEAR</a:t>
            </a:r>
          </a:p>
        </p:txBody>
      </p:sp>
      <p:sp>
        <p:nvSpPr>
          <p:cNvPr id="9" name="Title 1"/>
          <p:cNvSpPr txBox="1">
            <a:spLocks/>
          </p:cNvSpPr>
          <p:nvPr/>
        </p:nvSpPr>
        <p:spPr bwMode="auto">
          <a:xfrm>
            <a:off x="2162175" y="863600"/>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endParaRPr lang="en-US" b="1" i="1" dirty="0">
              <a:solidFill>
                <a:srgbClr val="008000"/>
              </a:solidFill>
              <a:latin typeface="Franklin Gothic Medium" pitchFamily="34" charset="0"/>
              <a:cs typeface="+mn-cs"/>
            </a:endParaRPr>
          </a:p>
        </p:txBody>
      </p:sp>
      <p:sp>
        <p:nvSpPr>
          <p:cNvPr id="10" name="Title 1"/>
          <p:cNvSpPr txBox="1">
            <a:spLocks/>
          </p:cNvSpPr>
          <p:nvPr/>
        </p:nvSpPr>
        <p:spPr bwMode="auto">
          <a:xfrm>
            <a:off x="2209800" y="795338"/>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r>
              <a:rPr lang="en-US" b="1" i="1" dirty="0" smtClean="0">
                <a:solidFill>
                  <a:schemeClr val="tx2"/>
                </a:solidFill>
                <a:latin typeface="Franklin Gothic Medium" pitchFamily="34" charset="0"/>
                <a:cs typeface="+mn-cs"/>
              </a:rPr>
              <a:t>CONDUCTIVE • COLOR • FLAME RETARDANT</a:t>
            </a:r>
            <a:endParaRPr lang="en-US" b="1" i="1" dirty="0">
              <a:solidFill>
                <a:schemeClr val="tx2"/>
              </a:solidFill>
              <a:latin typeface="Franklin Gothic Medium" pitchFamily="34" charset="0"/>
              <a:cs typeface="+mn-cs"/>
            </a:endParaRPr>
          </a:p>
        </p:txBody>
      </p:sp>
      <p:sp>
        <p:nvSpPr>
          <p:cNvPr id="2" name="Title Placeholder 1"/>
          <p:cNvSpPr>
            <a:spLocks noGrp="1"/>
          </p:cNvSpPr>
          <p:nvPr>
            <p:ph type="title"/>
          </p:nvPr>
        </p:nvSpPr>
        <p:spPr>
          <a:xfrm>
            <a:off x="685800" y="2060575"/>
            <a:ext cx="7772400" cy="1949717"/>
          </a:xfrm>
        </p:spPr>
        <p:txBody>
          <a:bodyPr wrap="square" numCol="1" anchorCtr="0" compatLnSpc="1">
            <a:prstTxWarp prst="textNoShape">
              <a:avLst/>
            </a:prstTxWarp>
          </a:bodyPr>
          <a:lstStyle>
            <a:lvl1pPr algn="ctr">
              <a:defRPr i="0">
                <a:solidFill>
                  <a:schemeClr val="tx1"/>
                </a:solidFill>
                <a:effectLst>
                  <a:outerShdw blurRad="38100" dist="38100" dir="2700000" algn="tl">
                    <a:srgbClr val="DDDDDD"/>
                  </a:outerShdw>
                </a:effectLst>
                <a:latin typeface="Franklin Gothic Medium" pitchFamily="-107" charset="0"/>
              </a:defRPr>
            </a:lvl1pPr>
          </a:lstStyle>
          <a:p>
            <a:r>
              <a:rPr lang="en-US" smtClean="0"/>
              <a:t>Click to edit Master title style</a:t>
            </a:r>
            <a:endParaRPr lang="en-US" dirty="0"/>
          </a:p>
        </p:txBody>
      </p:sp>
      <p:sp>
        <p:nvSpPr>
          <p:cNvPr id="15369" name="Text Placeholder 2"/>
          <p:cNvSpPr>
            <a:spLocks noGrp="1"/>
          </p:cNvSpPr>
          <p:nvPr>
            <p:ph type="subTitle" idx="1"/>
          </p:nvPr>
        </p:nvSpPr>
        <p:spPr>
          <a:xfrm>
            <a:off x="1371600" y="4250311"/>
            <a:ext cx="6400800" cy="1680121"/>
          </a:xfrm>
        </p:spPr>
        <p:txBody>
          <a:bodyPr/>
          <a:lstStyle>
            <a:lvl1pPr marL="0" indent="0" algn="ctr">
              <a:buFont typeface="Arial" pitchFamily="-107" charset="0"/>
              <a:buNone/>
              <a:defRPr sz="2400" i="1">
                <a:solidFill>
                  <a:srgbClr val="5F5F5F"/>
                </a:solidFill>
                <a:effectLst>
                  <a:outerShdw blurRad="38100" dist="38100" dir="2700000" algn="tl">
                    <a:srgbClr val="DDDDDD"/>
                  </a:outerShdw>
                </a:effectLst>
                <a:latin typeface="Franklin Gothic Medium" pitchFamily="-107"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77706072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6"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11" name="TextBox 10"/>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2381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57200" y="3905898"/>
            <a:ext cx="4015760" cy="2381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1"/>
          </p:nvPr>
        </p:nvSpPr>
        <p:spPr>
          <a:xfrm>
            <a:off x="4697413" y="3905250"/>
            <a:ext cx="3989387" cy="2382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36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descr="RTP_logo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5" descr="RTP_logo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7" name="Title 1"/>
          <p:cNvSpPr txBox="1">
            <a:spLocks/>
          </p:cNvSpPr>
          <p:nvPr/>
        </p:nvSpPr>
        <p:spPr bwMode="auto">
          <a:xfrm>
            <a:off x="2209800" y="446088"/>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r>
              <a:rPr lang="en-US" b="1" i="1" dirty="0">
                <a:solidFill>
                  <a:schemeClr val="tx2"/>
                </a:solidFill>
                <a:latin typeface="Franklin Gothic Medium" pitchFamily="34" charset="0"/>
                <a:cs typeface="+mn-cs"/>
              </a:rPr>
              <a:t>THERM0PLASTIC ELASTOMERS • STRUCTURAL • WEAR</a:t>
            </a:r>
          </a:p>
        </p:txBody>
      </p:sp>
      <p:sp>
        <p:nvSpPr>
          <p:cNvPr id="8" name="Title 1"/>
          <p:cNvSpPr txBox="1">
            <a:spLocks/>
          </p:cNvSpPr>
          <p:nvPr/>
        </p:nvSpPr>
        <p:spPr bwMode="auto">
          <a:xfrm>
            <a:off x="2209800" y="795338"/>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r>
              <a:rPr lang="en-US" b="1" i="1" dirty="0" smtClean="0">
                <a:solidFill>
                  <a:schemeClr val="tx2"/>
                </a:solidFill>
                <a:latin typeface="Franklin Gothic Medium" pitchFamily="34" charset="0"/>
                <a:cs typeface="+mn-cs"/>
              </a:rPr>
              <a:t>CONDUCTIVE • COLOR • FLAME RETARDANT</a:t>
            </a:r>
            <a:endParaRPr lang="en-US" b="1" i="1" dirty="0">
              <a:solidFill>
                <a:schemeClr val="tx2"/>
              </a:solidFill>
              <a:latin typeface="Franklin Gothic Medium" pitchFamily="34" charset="0"/>
              <a:cs typeface="+mn-cs"/>
            </a:endParaRPr>
          </a:p>
        </p:txBody>
      </p:sp>
      <p:sp>
        <p:nvSpPr>
          <p:cNvPr id="13" name="Content Placeholder 12"/>
          <p:cNvSpPr>
            <a:spLocks noGrp="1"/>
          </p:cNvSpPr>
          <p:nvPr>
            <p:ph sz="quarter" idx="10"/>
          </p:nvPr>
        </p:nvSpPr>
        <p:spPr>
          <a:xfrm>
            <a:off x="457200" y="1382713"/>
            <a:ext cx="8229600" cy="501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930301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442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8" name="TextBox 7"/>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086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Text Placeholder 10"/>
          <p:cNvSpPr>
            <a:spLocks noGrp="1"/>
          </p:cNvSpPr>
          <p:nvPr>
            <p:ph type="body" sz="quarter" idx="10"/>
          </p:nvPr>
        </p:nvSpPr>
        <p:spPr>
          <a:xfrm>
            <a:off x="457200" y="1382713"/>
            <a:ext cx="8229600" cy="5502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17"/>
          <p:cNvSpPr>
            <a:spLocks noGrp="1"/>
          </p:cNvSpPr>
          <p:nvPr>
            <p:ph sz="quarter" idx="11"/>
          </p:nvPr>
        </p:nvSpPr>
        <p:spPr>
          <a:xfrm>
            <a:off x="457200" y="2168525"/>
            <a:ext cx="8229600" cy="4225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52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4128146"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0"/>
          </p:nvPr>
        </p:nvSpPr>
        <p:spPr>
          <a:xfrm>
            <a:off x="4810118" y="1371600"/>
            <a:ext cx="387668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271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11" name="TextBox 10"/>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199" y="2056556"/>
            <a:ext cx="4116907" cy="434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0"/>
          </p:nvPr>
        </p:nvSpPr>
        <p:spPr>
          <a:xfrm>
            <a:off x="4810118" y="2056556"/>
            <a:ext cx="3876682" cy="4344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1"/>
          </p:nvPr>
        </p:nvSpPr>
        <p:spPr>
          <a:xfrm>
            <a:off x="457200" y="1258888"/>
            <a:ext cx="4116906" cy="56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4"/>
          <p:cNvSpPr>
            <a:spLocks noGrp="1"/>
          </p:cNvSpPr>
          <p:nvPr>
            <p:ph type="body" sz="quarter" idx="12"/>
          </p:nvPr>
        </p:nvSpPr>
        <p:spPr>
          <a:xfrm>
            <a:off x="4810125" y="1258888"/>
            <a:ext cx="3876675" cy="56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97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6"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10" name="TextBox 9"/>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48137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0"/>
          </p:nvPr>
        </p:nvSpPr>
        <p:spPr>
          <a:xfrm>
            <a:off x="5495672" y="1371600"/>
            <a:ext cx="3191128" cy="2393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1"/>
          </p:nvPr>
        </p:nvSpPr>
        <p:spPr>
          <a:xfrm>
            <a:off x="5495671" y="3922713"/>
            <a:ext cx="3191129" cy="2478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05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10" name="TextBox 9"/>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9792" y="1371600"/>
            <a:ext cx="478700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0"/>
          </p:nvPr>
        </p:nvSpPr>
        <p:spPr>
          <a:xfrm>
            <a:off x="457200" y="1371600"/>
            <a:ext cx="3217820" cy="2393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1"/>
          </p:nvPr>
        </p:nvSpPr>
        <p:spPr>
          <a:xfrm>
            <a:off x="457201" y="3922713"/>
            <a:ext cx="3217819" cy="2478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647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7"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162175" y="809625"/>
            <a:ext cx="6524625" cy="1588"/>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5" descr="RTP_logo_color.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2162175" y="809625"/>
            <a:ext cx="6524625" cy="1588"/>
          </a:xfrm>
          <a:prstGeom prst="line">
            <a:avLst/>
          </a:prstGeom>
          <a:noFill/>
          <a:ln w="38100">
            <a:solidFill>
              <a:schemeClr val="tx2"/>
            </a:solidFill>
            <a:round/>
            <a:headEnd/>
            <a:tailEnd/>
          </a:ln>
          <a:effectLst>
            <a:outerShdw blurRad="25400" dist="12700" dir="2700000" rotWithShape="0">
              <a:srgbClr val="808080">
                <a:alpha val="25000"/>
              </a:srgbClr>
            </a:outerShdw>
          </a:effectLst>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2162175" y="788988"/>
            <a:ext cx="6524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100" b="1" i="1" smtClean="0">
                <a:solidFill>
                  <a:schemeClr val="tx2"/>
                </a:solidFill>
              </a:rPr>
              <a:t>YOUR GLOBAL COMPOUNDER OF CUSTOM ENGINEERED THERMOPLASTICS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2381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57200" y="3905898"/>
            <a:ext cx="8229600" cy="2381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13734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2175" y="0"/>
            <a:ext cx="6524625" cy="81915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3716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xmlns:p14="http://schemas.microsoft.com/office/powerpoint/2010/main" id="1" dur="indefinite" restart="never" nodeType="tmRoot"/>
      </p:par>
    </p:tnLst>
  </p:timing>
  <p:txStyles>
    <p:titleStyle>
      <a:lvl1pPr algn="r" defTabSz="457200" rtl="0" eaLnBrk="1" fontAlgn="base" hangingPunct="1">
        <a:spcBef>
          <a:spcPct val="0"/>
        </a:spcBef>
        <a:spcAft>
          <a:spcPct val="0"/>
        </a:spcAft>
        <a:defRPr sz="3600" b="1" i="1" kern="1200">
          <a:solidFill>
            <a:schemeClr val="tx2"/>
          </a:solidFill>
          <a:effectLst>
            <a:outerShdw blurRad="50800" dist="25400" dir="2700000">
              <a:srgbClr val="000000">
                <a:alpha val="25000"/>
              </a:srgbClr>
            </a:outerShdw>
          </a:effectLst>
          <a:latin typeface="+mj-lt"/>
          <a:ea typeface="+mj-ea"/>
          <a:cs typeface="+mj-cs"/>
        </a:defRPr>
      </a:lvl1pPr>
      <a:lvl2pPr algn="r" defTabSz="457200" rtl="0" eaLnBrk="1" fontAlgn="base" hangingPunct="1">
        <a:spcBef>
          <a:spcPct val="0"/>
        </a:spcBef>
        <a:spcAft>
          <a:spcPct val="0"/>
        </a:spcAft>
        <a:defRPr sz="3600" b="1" i="1">
          <a:solidFill>
            <a:schemeClr val="tx2"/>
          </a:solidFill>
          <a:latin typeface="Franklin Gothic Medium" pitchFamily="-107" charset="0"/>
          <a:ea typeface="ＭＳ Ｐゴシック" pitchFamily="-107" charset="-128"/>
          <a:cs typeface="ＭＳ Ｐゴシック" pitchFamily="-107" charset="-128"/>
        </a:defRPr>
      </a:lvl2pPr>
      <a:lvl3pPr algn="r" defTabSz="457200" rtl="0" eaLnBrk="1" fontAlgn="base" hangingPunct="1">
        <a:spcBef>
          <a:spcPct val="0"/>
        </a:spcBef>
        <a:spcAft>
          <a:spcPct val="0"/>
        </a:spcAft>
        <a:defRPr sz="3600" b="1" i="1">
          <a:solidFill>
            <a:schemeClr val="tx2"/>
          </a:solidFill>
          <a:latin typeface="Franklin Gothic Medium" pitchFamily="-107" charset="0"/>
          <a:ea typeface="ＭＳ Ｐゴシック" pitchFamily="-107" charset="-128"/>
          <a:cs typeface="ＭＳ Ｐゴシック" pitchFamily="-107" charset="-128"/>
        </a:defRPr>
      </a:lvl3pPr>
      <a:lvl4pPr algn="r" defTabSz="457200" rtl="0" eaLnBrk="1" fontAlgn="base" hangingPunct="1">
        <a:spcBef>
          <a:spcPct val="0"/>
        </a:spcBef>
        <a:spcAft>
          <a:spcPct val="0"/>
        </a:spcAft>
        <a:defRPr sz="3600" b="1" i="1">
          <a:solidFill>
            <a:schemeClr val="tx2"/>
          </a:solidFill>
          <a:latin typeface="Franklin Gothic Medium" pitchFamily="-107" charset="0"/>
          <a:ea typeface="ＭＳ Ｐゴシック" pitchFamily="-107" charset="-128"/>
          <a:cs typeface="ＭＳ Ｐゴシック" pitchFamily="-107" charset="-128"/>
        </a:defRPr>
      </a:lvl4pPr>
      <a:lvl5pPr algn="r" defTabSz="457200" rtl="0" eaLnBrk="1" fontAlgn="base" hangingPunct="1">
        <a:spcBef>
          <a:spcPct val="0"/>
        </a:spcBef>
        <a:spcAft>
          <a:spcPct val="0"/>
        </a:spcAft>
        <a:defRPr sz="3600" b="1" i="1">
          <a:solidFill>
            <a:schemeClr val="tx2"/>
          </a:solidFill>
          <a:latin typeface="Franklin Gothic Medium" pitchFamily="-107" charset="0"/>
          <a:ea typeface="ＭＳ Ｐゴシック" pitchFamily="-107" charset="-128"/>
          <a:cs typeface="ＭＳ Ｐゴシック" pitchFamily="-107" charset="-128"/>
        </a:defRPr>
      </a:lvl5pPr>
      <a:lvl6pPr marL="457200" algn="r" defTabSz="457200" rtl="0" eaLnBrk="1" fontAlgn="base" hangingPunct="1">
        <a:spcBef>
          <a:spcPct val="0"/>
        </a:spcBef>
        <a:spcAft>
          <a:spcPct val="0"/>
        </a:spcAft>
        <a:defRPr sz="4000" b="1" i="1">
          <a:solidFill>
            <a:schemeClr val="tx2"/>
          </a:solidFill>
          <a:latin typeface="Franklin Gothic Medium" pitchFamily="-107" charset="0"/>
          <a:ea typeface="ＭＳ Ｐゴシック" pitchFamily="-107" charset="-128"/>
        </a:defRPr>
      </a:lvl6pPr>
      <a:lvl7pPr marL="914400" algn="r" defTabSz="457200" rtl="0" eaLnBrk="1" fontAlgn="base" hangingPunct="1">
        <a:spcBef>
          <a:spcPct val="0"/>
        </a:spcBef>
        <a:spcAft>
          <a:spcPct val="0"/>
        </a:spcAft>
        <a:defRPr sz="4000" b="1" i="1">
          <a:solidFill>
            <a:schemeClr val="tx2"/>
          </a:solidFill>
          <a:latin typeface="Franklin Gothic Medium" pitchFamily="-107" charset="0"/>
          <a:ea typeface="ＭＳ Ｐゴシック" pitchFamily="-107" charset="-128"/>
        </a:defRPr>
      </a:lvl7pPr>
      <a:lvl8pPr marL="1371600" algn="r" defTabSz="457200" rtl="0" eaLnBrk="1" fontAlgn="base" hangingPunct="1">
        <a:spcBef>
          <a:spcPct val="0"/>
        </a:spcBef>
        <a:spcAft>
          <a:spcPct val="0"/>
        </a:spcAft>
        <a:defRPr sz="4000" b="1" i="1">
          <a:solidFill>
            <a:schemeClr val="tx2"/>
          </a:solidFill>
          <a:latin typeface="Franklin Gothic Medium" pitchFamily="-107" charset="0"/>
          <a:ea typeface="ＭＳ Ｐゴシック" pitchFamily="-107" charset="-128"/>
        </a:defRPr>
      </a:lvl8pPr>
      <a:lvl9pPr marL="1828800" algn="r" defTabSz="457200" rtl="0" eaLnBrk="1" fontAlgn="base" hangingPunct="1">
        <a:spcBef>
          <a:spcPct val="0"/>
        </a:spcBef>
        <a:spcAft>
          <a:spcPct val="0"/>
        </a:spcAft>
        <a:defRPr sz="4000" b="1" i="1">
          <a:solidFill>
            <a:schemeClr val="tx2"/>
          </a:solidFill>
          <a:latin typeface="Franklin Gothic Medium" pitchFamily="-107" charset="0"/>
          <a:ea typeface="ＭＳ Ｐゴシック" pitchFamily="-107" charset="-128"/>
        </a:defRPr>
      </a:lvl9pPr>
    </p:titleStyle>
    <p:body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w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1" Type="http://schemas.openxmlformats.org/officeDocument/2006/relationships/image" Target="../media/image26.jpg"/><Relationship Id="rId12" Type="http://schemas.openxmlformats.org/officeDocument/2006/relationships/image" Target="../media/image27.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ctrTitle"/>
          </p:nvPr>
        </p:nvSpPr>
        <p:spPr bwMode="auto">
          <a:xfrm>
            <a:off x="685800" y="2060576"/>
            <a:ext cx="7772400" cy="1492250"/>
          </a:xfrm>
        </p:spPr>
        <p:txBody>
          <a:bodyPr/>
          <a:lstStyle/>
          <a:p>
            <a:pPr>
              <a:defRPr/>
            </a:pPr>
            <a:r>
              <a:rPr lang="en-US" dirty="0" smtClean="0"/>
              <a:t>An Engineer’s Guide to </a:t>
            </a:r>
            <a:r>
              <a:rPr lang="en-US" dirty="0" smtClean="0"/>
              <a:t>Specifying </a:t>
            </a:r>
            <a:r>
              <a:rPr lang="en-US" dirty="0" smtClean="0"/>
              <a:t>the Right Thermoplastic</a:t>
            </a:r>
            <a:endParaRPr lang="en-US" dirty="0"/>
          </a:p>
        </p:txBody>
      </p:sp>
      <p:sp>
        <p:nvSpPr>
          <p:cNvPr id="17411" name="Rectangle 3"/>
          <p:cNvSpPr>
            <a:spLocks noGrp="1"/>
          </p:cNvSpPr>
          <p:nvPr>
            <p:ph type="subTitle" idx="1"/>
          </p:nvPr>
        </p:nvSpPr>
        <p:spPr/>
        <p:txBody>
          <a:bodyPr/>
          <a:lstStyle/>
          <a:p>
            <a:pPr>
              <a:buFont typeface="Arial" charset="0"/>
              <a:buNone/>
            </a:pPr>
            <a:r>
              <a:rPr lang="en-US" dirty="0" smtClean="0">
                <a:effectLst>
                  <a:outerShdw blurRad="38100" dist="38100" dir="2700000" algn="tl">
                    <a:srgbClr val="C0C0C0"/>
                  </a:outerShdw>
                </a:effectLst>
                <a:latin typeface="Franklin Gothic Medium" pitchFamily="28" charset="0"/>
              </a:rPr>
              <a:t>Jason Becker</a:t>
            </a:r>
          </a:p>
          <a:p>
            <a:pPr>
              <a:buFont typeface="Arial" charset="0"/>
              <a:buNone/>
            </a:pPr>
            <a:r>
              <a:rPr lang="en-US" dirty="0" smtClean="0">
                <a:effectLst>
                  <a:outerShdw blurRad="38100" dist="38100" dir="2700000" algn="tl">
                    <a:srgbClr val="C0C0C0"/>
                  </a:outerShdw>
                </a:effectLst>
                <a:latin typeface="Franklin Gothic Medium" pitchFamily="28" charset="0"/>
              </a:rPr>
              <a:t>Application Development Engineer</a:t>
            </a:r>
          </a:p>
        </p:txBody>
      </p:sp>
    </p:spTree>
    <p:extLst>
      <p:ext uri="{BB962C8B-B14F-4D97-AF65-F5344CB8AC3E}">
        <p14:creationId xmlns:p14="http://schemas.microsoft.com/office/powerpoint/2010/main" val="4385731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Plastic Selection Process</a:t>
            </a:r>
          </a:p>
        </p:txBody>
      </p:sp>
      <p:sp>
        <p:nvSpPr>
          <p:cNvPr id="12291" name="Rectangle 3"/>
          <p:cNvSpPr>
            <a:spLocks noGrp="1"/>
          </p:cNvSpPr>
          <p:nvPr>
            <p:ph type="body" idx="4294967295"/>
          </p:nvPr>
        </p:nvSpPr>
        <p:spPr/>
        <p:txBody>
          <a:bodyPr/>
          <a:lstStyle/>
          <a:p>
            <a:pPr>
              <a:spcBef>
                <a:spcPts val="2400"/>
              </a:spcBef>
            </a:pPr>
            <a:r>
              <a:rPr lang="en-US" smtClean="0">
                <a:solidFill>
                  <a:srgbClr val="FF0000"/>
                </a:solidFill>
                <a:latin typeface="Franklin Gothic Medium" pitchFamily="34" charset="0"/>
                <a:ea typeface="ＭＳ Ｐゴシック" pitchFamily="34" charset="-128"/>
              </a:rPr>
              <a:t>Step 1 -- Use Resin Morphology</a:t>
            </a:r>
          </a:p>
          <a:p>
            <a:pPr>
              <a:spcBef>
                <a:spcPts val="2400"/>
              </a:spcBef>
            </a:pPr>
            <a:r>
              <a:rPr lang="en-US" smtClean="0">
                <a:latin typeface="Franklin Gothic Medium" pitchFamily="34" charset="0"/>
                <a:ea typeface="ＭＳ Ｐゴシック" pitchFamily="34" charset="-128"/>
              </a:rPr>
              <a:t>Step 2 -- Use Thermal &amp; Cost Requirements</a:t>
            </a:r>
          </a:p>
          <a:p>
            <a:pPr>
              <a:spcBef>
                <a:spcPts val="2400"/>
              </a:spcBef>
            </a:pPr>
            <a:r>
              <a:rPr lang="en-US" smtClean="0">
                <a:latin typeface="Franklin Gothic Medium" pitchFamily="34" charset="0"/>
                <a:ea typeface="ＭＳ Ｐゴシック" pitchFamily="34" charset="-128"/>
              </a:rPr>
              <a:t>Step 3 -- Fine Tune &amp; Special Features</a:t>
            </a:r>
          </a:p>
        </p:txBody>
      </p:sp>
    </p:spTree>
    <p:extLst>
      <p:ext uri="{BB962C8B-B14F-4D97-AF65-F5344CB8AC3E}">
        <p14:creationId xmlns:p14="http://schemas.microsoft.com/office/powerpoint/2010/main" val="2129752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a:defRPr/>
            </a:pPr>
            <a:r>
              <a:rPr lang="en-US">
                <a:effectLst>
                  <a:outerShdw blurRad="38100" dist="38100" dir="2700000" algn="tl">
                    <a:srgbClr val="DDDDDD"/>
                  </a:outerShdw>
                </a:effectLst>
              </a:rPr>
              <a:t>Morphology</a:t>
            </a: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514600"/>
            <a:ext cx="7848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762000" y="55626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solidFill>
                  <a:srgbClr val="000000"/>
                </a:solidFill>
                <a:latin typeface="Franklin Gothic Book"/>
                <a:cs typeface="Franklin Gothic Book"/>
              </a:rPr>
              <a:t> </a:t>
            </a:r>
            <a:r>
              <a:rPr lang="en-US" sz="2800" dirty="0">
                <a:solidFill>
                  <a:srgbClr val="000000"/>
                </a:solidFill>
                <a:latin typeface="Franklin Gothic Book"/>
                <a:cs typeface="Franklin Gothic Book"/>
              </a:rPr>
              <a:t>Amorphous</a:t>
            </a:r>
          </a:p>
        </p:txBody>
      </p:sp>
      <p:sp>
        <p:nvSpPr>
          <p:cNvPr id="13317" name="Text Box 3"/>
          <p:cNvSpPr txBox="1">
            <a:spLocks noChangeArrowheads="1"/>
          </p:cNvSpPr>
          <p:nvPr/>
        </p:nvSpPr>
        <p:spPr bwMode="auto">
          <a:xfrm>
            <a:off x="5105400" y="55626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2800" dirty="0">
                <a:solidFill>
                  <a:srgbClr val="000000"/>
                </a:solidFill>
                <a:latin typeface="Franklin Gothic Book"/>
                <a:cs typeface="Franklin Gothic Book"/>
              </a:rPr>
              <a:t>Semi-Crystalline</a:t>
            </a:r>
          </a:p>
        </p:txBody>
      </p:sp>
      <p:sp>
        <p:nvSpPr>
          <p:cNvPr id="13318" name="Text Box 3"/>
          <p:cNvSpPr txBox="1">
            <a:spLocks noChangeArrowheads="1"/>
          </p:cNvSpPr>
          <p:nvPr/>
        </p:nvSpPr>
        <p:spPr bwMode="auto">
          <a:xfrm>
            <a:off x="457200" y="1323975"/>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3600" dirty="0">
                <a:latin typeface="Franklin Gothic Medium" pitchFamily="34" charset="0"/>
              </a:rPr>
              <a:t>The form and structure the molecules of a polymer take upon solidification</a:t>
            </a:r>
          </a:p>
        </p:txBody>
      </p:sp>
    </p:spTree>
    <p:extLst>
      <p:ext uri="{BB962C8B-B14F-4D97-AF65-F5344CB8AC3E}">
        <p14:creationId xmlns:p14="http://schemas.microsoft.com/office/powerpoint/2010/main" val="39051407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defRPr/>
            </a:pPr>
            <a:r>
              <a:rPr lang="en-US">
                <a:effectLst>
                  <a:outerShdw blurRad="38100" dist="38100" dir="2700000" algn="tl">
                    <a:srgbClr val="DDDDDD"/>
                  </a:outerShdw>
                </a:effectLst>
              </a:rPr>
              <a:t>Morphology</a:t>
            </a: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5763" y="1119188"/>
            <a:ext cx="6259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1655763" y="3401763"/>
            <a:ext cx="2798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Franklin Gothic Book"/>
                <a:cs typeface="Franklin Gothic Book"/>
              </a:rPr>
              <a:t> Amorphous</a:t>
            </a:r>
          </a:p>
        </p:txBody>
      </p:sp>
      <p:sp>
        <p:nvSpPr>
          <p:cNvPr id="14341" name="Text Box 3"/>
          <p:cNvSpPr txBox="1">
            <a:spLocks noChangeArrowheads="1"/>
          </p:cNvSpPr>
          <p:nvPr/>
        </p:nvSpPr>
        <p:spPr bwMode="auto">
          <a:xfrm>
            <a:off x="5194300" y="3401763"/>
            <a:ext cx="272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Franklin Gothic Book"/>
                <a:cs typeface="Franklin Gothic Book"/>
              </a:rPr>
              <a:t>Semi-Crystalline</a:t>
            </a:r>
          </a:p>
        </p:txBody>
      </p:sp>
      <p:sp>
        <p:nvSpPr>
          <p:cNvPr id="11270" name="Text Box 7"/>
          <p:cNvSpPr txBox="1">
            <a:spLocks noChangeArrowheads="1"/>
          </p:cNvSpPr>
          <p:nvPr/>
        </p:nvSpPr>
        <p:spPr bwMode="auto">
          <a:xfrm>
            <a:off x="273092" y="3851559"/>
            <a:ext cx="8597817"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US" sz="2800" b="1" dirty="0">
                <a:latin typeface="Franklin Gothic Medium" pitchFamily="34" charset="0"/>
              </a:rPr>
              <a:t>Compare</a:t>
            </a:r>
          </a:p>
          <a:p>
            <a:pPr lvl="1" eaLnBrk="1" hangingPunct="1">
              <a:spcBef>
                <a:spcPct val="25000"/>
              </a:spcBef>
              <a:buFontTx/>
              <a:buChar char="•"/>
            </a:pPr>
            <a:r>
              <a:rPr lang="en-US" sz="2800" dirty="0">
                <a:latin typeface="Franklin Gothic Medium" pitchFamily="34" charset="0"/>
              </a:rPr>
              <a:t> </a:t>
            </a:r>
            <a:r>
              <a:rPr lang="en-US" dirty="0">
                <a:latin typeface="Franklin Gothic Book"/>
                <a:cs typeface="Franklin Gothic Book"/>
              </a:rPr>
              <a:t>Molecular Packing (Shrinkage)</a:t>
            </a:r>
          </a:p>
          <a:p>
            <a:pPr lvl="1" eaLnBrk="1" hangingPunct="1">
              <a:spcBef>
                <a:spcPct val="25000"/>
              </a:spcBef>
              <a:buFontTx/>
              <a:buChar char="•"/>
            </a:pPr>
            <a:r>
              <a:rPr lang="en-US" dirty="0">
                <a:latin typeface="Franklin Gothic Book"/>
                <a:cs typeface="Franklin Gothic Book"/>
              </a:rPr>
              <a:t> </a:t>
            </a:r>
            <a:r>
              <a:rPr lang="en-US" dirty="0" smtClean="0">
                <a:latin typeface="Franklin Gothic Book"/>
                <a:cs typeface="Franklin Gothic Book"/>
              </a:rPr>
              <a:t>Resistance to Molecular Disentanglement   </a:t>
            </a:r>
            <a:br>
              <a:rPr lang="en-US" dirty="0" smtClean="0">
                <a:latin typeface="Franklin Gothic Book"/>
                <a:cs typeface="Franklin Gothic Book"/>
              </a:rPr>
            </a:br>
            <a:r>
              <a:rPr lang="en-US" dirty="0" smtClean="0">
                <a:latin typeface="Franklin Gothic Book"/>
                <a:cs typeface="Franklin Gothic Book"/>
              </a:rPr>
              <a:t> (</a:t>
            </a:r>
            <a:r>
              <a:rPr lang="en-US" dirty="0">
                <a:latin typeface="Franklin Gothic Book"/>
                <a:cs typeface="Franklin Gothic Book"/>
              </a:rPr>
              <a:t>Chemical/Abrasion Resistance)</a:t>
            </a:r>
          </a:p>
          <a:p>
            <a:pPr lvl="1" eaLnBrk="1" hangingPunct="1">
              <a:spcBef>
                <a:spcPct val="25000"/>
              </a:spcBef>
              <a:buFontTx/>
              <a:buChar char="•"/>
            </a:pPr>
            <a:r>
              <a:rPr lang="en-US" dirty="0">
                <a:latin typeface="Franklin Gothic Book"/>
                <a:cs typeface="Franklin Gothic Book"/>
              </a:rPr>
              <a:t> Light Refraction (Opacity)</a:t>
            </a:r>
          </a:p>
          <a:p>
            <a:pPr lvl="1" eaLnBrk="1" hangingPunct="1">
              <a:spcBef>
                <a:spcPct val="25000"/>
              </a:spcBef>
              <a:buFontTx/>
              <a:buChar char="•"/>
            </a:pPr>
            <a:r>
              <a:rPr lang="en-US" dirty="0">
                <a:latin typeface="Franklin Gothic Book"/>
                <a:cs typeface="Franklin Gothic Book"/>
              </a:rPr>
              <a:t> Melting Characteristics (Flow)</a:t>
            </a:r>
          </a:p>
        </p:txBody>
      </p:sp>
    </p:spTree>
    <p:extLst>
      <p:ext uri="{BB962C8B-B14F-4D97-AF65-F5344CB8AC3E}">
        <p14:creationId xmlns:p14="http://schemas.microsoft.com/office/powerpoint/2010/main" val="564219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Text Box 5"/>
          <p:cNvSpPr>
            <a:spLocks noGrp="1" noChangeArrowheads="1"/>
          </p:cNvSpPr>
          <p:nvPr>
            <p:ph type="title" idx="4294967295"/>
          </p:nvPr>
        </p:nvSpPr>
        <p:spPr/>
        <p:txBody>
          <a:bodyPr/>
          <a:lstStyle/>
          <a:p>
            <a:pPr>
              <a:defRPr/>
            </a:pPr>
            <a:r>
              <a:rPr lang="en-US">
                <a:effectLst>
                  <a:outerShdw blurRad="38100" dist="38100" dir="2700000" algn="tl">
                    <a:srgbClr val="DDDDDD"/>
                  </a:outerShdw>
                </a:effectLst>
              </a:rPr>
              <a:t>Morphology Characteristics</a:t>
            </a:r>
          </a:p>
        </p:txBody>
      </p:sp>
      <p:pic>
        <p:nvPicPr>
          <p:cNvPr id="15363" name="Picture 16"/>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4343400" y="4648200"/>
            <a:ext cx="4173538" cy="1684338"/>
          </a:xfrm>
          <a:noFill/>
        </p:spPr>
      </p:pic>
      <p:graphicFrame>
        <p:nvGraphicFramePr>
          <p:cNvPr id="127141" name="Group 165"/>
          <p:cNvGraphicFramePr>
            <a:graphicFrameLocks noGrp="1"/>
          </p:cNvGraphicFramePr>
          <p:nvPr>
            <p:extLst>
              <p:ext uri="{D42A27DB-BD31-4B8C-83A1-F6EECF244321}">
                <p14:modId xmlns:p14="http://schemas.microsoft.com/office/powerpoint/2010/main" val="2888175754"/>
              </p:ext>
            </p:extLst>
          </p:nvPr>
        </p:nvGraphicFramePr>
        <p:xfrm>
          <a:off x="457200" y="1219200"/>
          <a:ext cx="8229600" cy="3454400"/>
        </p:xfrm>
        <a:graphic>
          <a:graphicData uri="http://schemas.openxmlformats.org/drawingml/2006/table">
            <a:tbl>
              <a:tblPr/>
              <a:tblGrid>
                <a:gridCol w="3560763"/>
                <a:gridCol w="2168525"/>
                <a:gridCol w="2500312"/>
              </a:tblGrid>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Franklin Gothic Medium" pitchFamily="27" charset="0"/>
                        <a:ea typeface="ＭＳ Ｐゴシック" pitchFamily="27" charset="-128"/>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Franklin Gothic Medium" pitchFamily="27" charset="0"/>
                          <a:ea typeface="ＭＳ Ｐゴシック" pitchFamily="27" charset="-128"/>
                        </a:rPr>
                        <a:t>Amorphous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Franklin Gothic Medium" pitchFamily="27" charset="0"/>
                          <a:ea typeface="ＭＳ Ｐゴシック" pitchFamily="27" charset="-128"/>
                        </a:rPr>
                        <a:t>Semi-Crystalline</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Low Shrinkage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Low Warpage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Tight Tolerances</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Transparency</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Franklin Gothic Medium" pitchFamily="27" charset="0"/>
                          <a:ea typeface="ＭＳ Ｐゴシック" pitchFamily="27" charset="-128"/>
                        </a:rPr>
                        <a:t>Mold Flow Ease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Chemical Resistance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Franklin Gothic Medium" pitchFamily="27" charset="0"/>
                          <a:ea typeface="ＭＳ Ｐゴシック" pitchFamily="27" charset="-128"/>
                        </a:rPr>
                        <a:t>Wear Resistance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ZapfDingbats" pitchFamily="82" charset="2"/>
                        <a:ea typeface="ＭＳ Ｐゴシック" pitchFamily="27"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620709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a:spLocks noGrp="1" noChangeArrowheads="1"/>
          </p:cNvSpPr>
          <p:nvPr>
            <p:ph type="title" idx="4294967295"/>
          </p:nvPr>
        </p:nvSpPr>
        <p:spPr/>
        <p:txBody>
          <a:bodyPr/>
          <a:lstStyle/>
          <a:p>
            <a:pPr>
              <a:defRPr/>
            </a:pPr>
            <a:r>
              <a:rPr lang="en-US">
                <a:effectLst>
                  <a:outerShdw blurRad="38100" dist="38100" dir="2700000" algn="tl">
                    <a:srgbClr val="DDDDDD"/>
                  </a:outerShdw>
                </a:effectLst>
              </a:rPr>
              <a:t>Morphology Characteristics</a:t>
            </a:r>
          </a:p>
        </p:txBody>
      </p:sp>
      <p:sp>
        <p:nvSpPr>
          <p:cNvPr id="12293" name="Rectangle 16"/>
          <p:cNvSpPr>
            <a:spLocks noGrp="1"/>
          </p:cNvSpPr>
          <p:nvPr>
            <p:ph type="body" sz="half" idx="4294967295"/>
          </p:nvPr>
        </p:nvSpPr>
        <p:spPr>
          <a:xfrm>
            <a:off x="1205443" y="4286250"/>
            <a:ext cx="4038601" cy="2571750"/>
          </a:xfrm>
        </p:spPr>
        <p:txBody>
          <a:bodyPr/>
          <a:lstStyle/>
          <a:p>
            <a:r>
              <a:rPr lang="en-US" sz="2400" dirty="0" smtClean="0">
                <a:latin typeface="Franklin Gothic Book"/>
                <a:ea typeface="ＭＳ Ｐゴシック" pitchFamily="34" charset="-128"/>
                <a:cs typeface="Franklin Gothic Book"/>
              </a:rPr>
              <a:t>Lens?</a:t>
            </a:r>
          </a:p>
          <a:p>
            <a:r>
              <a:rPr lang="en-US" sz="2400" dirty="0" smtClean="0">
                <a:latin typeface="Franklin Gothic Book"/>
                <a:ea typeface="ＭＳ Ｐゴシック" pitchFamily="34" charset="-128"/>
                <a:cs typeface="Franklin Gothic Book"/>
              </a:rPr>
              <a:t>Fuel Float?</a:t>
            </a:r>
          </a:p>
          <a:p>
            <a:r>
              <a:rPr lang="en-US" sz="2400" dirty="0" smtClean="0">
                <a:latin typeface="Franklin Gothic Book"/>
                <a:ea typeface="ＭＳ Ｐゴシック" pitchFamily="34" charset="-128"/>
                <a:cs typeface="Franklin Gothic Book"/>
              </a:rPr>
              <a:t>Lamp Housing?</a:t>
            </a:r>
          </a:p>
          <a:p>
            <a:r>
              <a:rPr lang="en-US" sz="2400" dirty="0" smtClean="0">
                <a:latin typeface="Franklin Gothic Book"/>
                <a:ea typeface="ＭＳ Ｐゴシック" pitchFamily="34" charset="-128"/>
                <a:cs typeface="Franklin Gothic Book"/>
              </a:rPr>
              <a:t>Tool Housing?</a:t>
            </a:r>
          </a:p>
          <a:p>
            <a:r>
              <a:rPr lang="en-US" sz="2400" dirty="0" smtClean="0">
                <a:latin typeface="Franklin Gothic Book"/>
                <a:ea typeface="ＭＳ Ｐゴシック" pitchFamily="34" charset="-128"/>
                <a:cs typeface="Franklin Gothic Book"/>
              </a:rPr>
              <a:t>Pulley?</a:t>
            </a:r>
          </a:p>
        </p:txBody>
      </p:sp>
      <p:sp>
        <p:nvSpPr>
          <p:cNvPr id="12294" name="Rectangle 17"/>
          <p:cNvSpPr>
            <a:spLocks noGrp="1"/>
          </p:cNvSpPr>
          <p:nvPr>
            <p:ph type="body" sz="half" idx="4294967295"/>
          </p:nvPr>
        </p:nvSpPr>
        <p:spPr>
          <a:xfrm>
            <a:off x="4103517" y="4286250"/>
            <a:ext cx="4038601" cy="2571750"/>
          </a:xfrm>
        </p:spPr>
        <p:txBody>
          <a:bodyPr/>
          <a:lstStyle/>
          <a:p>
            <a:r>
              <a:rPr lang="en-US" sz="2400" dirty="0" smtClean="0">
                <a:latin typeface="Franklin Gothic Book"/>
                <a:ea typeface="ＭＳ Ｐゴシック" pitchFamily="34" charset="-128"/>
                <a:cs typeface="Franklin Gothic Book"/>
              </a:rPr>
              <a:t>Precision Printer Chassis?</a:t>
            </a:r>
          </a:p>
          <a:p>
            <a:r>
              <a:rPr lang="en-US" sz="2400" dirty="0" smtClean="0">
                <a:latin typeface="Franklin Gothic Book"/>
                <a:ea typeface="ＭＳ Ｐゴシック" pitchFamily="34" charset="-128"/>
                <a:cs typeface="Franklin Gothic Book"/>
              </a:rPr>
              <a:t>Intake Manifold?</a:t>
            </a:r>
          </a:p>
          <a:p>
            <a:r>
              <a:rPr lang="en-US" sz="2400" dirty="0" smtClean="0">
                <a:latin typeface="Franklin Gothic Book"/>
                <a:ea typeface="ＭＳ Ｐゴシック" pitchFamily="34" charset="-128"/>
                <a:cs typeface="Franklin Gothic Book"/>
              </a:rPr>
              <a:t>Grease Fitting?</a:t>
            </a:r>
          </a:p>
          <a:p>
            <a:r>
              <a:rPr lang="en-US" sz="2400" dirty="0" smtClean="0">
                <a:latin typeface="Franklin Gothic Book"/>
                <a:ea typeface="ＭＳ Ｐゴシック" pitchFamily="34" charset="-128"/>
                <a:cs typeface="Franklin Gothic Book"/>
              </a:rPr>
              <a:t>Laptop Cover?</a:t>
            </a:r>
          </a:p>
          <a:p>
            <a:endParaRPr lang="en-US" sz="2600" dirty="0" smtClean="0">
              <a:latin typeface="Franklin Gothic Medium" pitchFamily="34" charset="0"/>
              <a:ea typeface="ＭＳ Ｐゴシック" pitchFamily="34" charset="-128"/>
            </a:endParaRPr>
          </a:p>
          <a:p>
            <a:endParaRPr lang="en-US" sz="2600" dirty="0" smtClean="0">
              <a:latin typeface="Franklin Gothic Medium" pitchFamily="34" charset="0"/>
              <a:ea typeface="ＭＳ Ｐゴシック" pitchFamily="34" charset="-128"/>
            </a:endParaRPr>
          </a:p>
        </p:txBody>
      </p:sp>
      <p:graphicFrame>
        <p:nvGraphicFramePr>
          <p:cNvPr id="13390" name="Group 78"/>
          <p:cNvGraphicFramePr>
            <a:graphicFrameLocks noGrp="1"/>
          </p:cNvGraphicFramePr>
          <p:nvPr>
            <p:extLst>
              <p:ext uri="{D42A27DB-BD31-4B8C-83A1-F6EECF244321}">
                <p14:modId xmlns:p14="http://schemas.microsoft.com/office/powerpoint/2010/main" val="490964803"/>
              </p:ext>
            </p:extLst>
          </p:nvPr>
        </p:nvGraphicFramePr>
        <p:xfrm>
          <a:off x="447675" y="1303619"/>
          <a:ext cx="8229600" cy="2682872"/>
        </p:xfrm>
        <a:graphic>
          <a:graphicData uri="http://schemas.openxmlformats.org/drawingml/2006/table">
            <a:tbl>
              <a:tblPr/>
              <a:tblGrid>
                <a:gridCol w="3560763"/>
                <a:gridCol w="2168525"/>
                <a:gridCol w="2500312"/>
              </a:tblGrid>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endParaRPr>
                    </a:p>
                  </a:txBody>
                  <a:tcPr marT="45731" marB="45731"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rgbClr val="000000"/>
                          </a:solidFill>
                          <a:effectLst/>
                          <a:latin typeface="Franklin Gothic Medium" pitchFamily="27" charset="0"/>
                          <a:ea typeface="ＭＳ Ｐゴシック" pitchFamily="27" charset="-128"/>
                        </a:rPr>
                        <a:t>Amorphous</a:t>
                      </a:r>
                    </a:p>
                  </a:txBody>
                  <a:tcPr marT="45731" marB="45731"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rgbClr val="000000"/>
                          </a:solidFill>
                          <a:effectLst/>
                          <a:latin typeface="Franklin Gothic Medium" pitchFamily="27" charset="0"/>
                          <a:ea typeface="ＭＳ Ｐゴシック" pitchFamily="27" charset="-128"/>
                        </a:rPr>
                        <a:t>Semi-Crystalline</a:t>
                      </a:r>
                    </a:p>
                  </a:txBody>
                  <a:tcPr marT="45731" marB="45731"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rPr>
                        <a:t>Low Shrinkage</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rPr>
                        <a:t>Low </a:t>
                      </a:r>
                      <a:r>
                        <a:rPr kumimoji="0" lang="en-US" sz="1600" b="0" i="0" u="none" strike="noStrike" cap="none" normalizeH="0" baseline="0" dirty="0" err="1" smtClean="0">
                          <a:ln>
                            <a:noFill/>
                          </a:ln>
                          <a:solidFill>
                            <a:schemeClr val="tx1"/>
                          </a:solidFill>
                          <a:effectLst/>
                          <a:latin typeface="Franklin Gothic Medium" pitchFamily="27" charset="0"/>
                          <a:ea typeface="ＭＳ Ｐゴシック" pitchFamily="27" charset="-128"/>
                        </a:rPr>
                        <a:t>Warpage</a:t>
                      </a:r>
                      <a:endPar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rPr>
                        <a:t>Tight Tolerances</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rPr>
                        <a:t>Transparency</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Franklin Gothic Medium" pitchFamily="27" charset="0"/>
                          <a:ea typeface="ＭＳ Ｐゴシック" pitchFamily="27" charset="-128"/>
                        </a:rPr>
                        <a:t>Mold Flow Ease</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Franklin Gothic Medium" pitchFamily="27" charset="0"/>
                          <a:ea typeface="ＭＳ Ｐゴシック" pitchFamily="27" charset="-128"/>
                        </a:rPr>
                        <a:t>Chemical Resistance</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9">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Franklin Gothic Medium" pitchFamily="27" charset="0"/>
                          <a:ea typeface="ＭＳ Ｐゴシック" pitchFamily="27" charset="-128"/>
                        </a:rPr>
                        <a:t>Wear Resistance</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endParaRP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marT="45731" marB="4573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78170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4">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idx="4294967295"/>
          </p:nvPr>
        </p:nvSpPr>
        <p:spPr/>
        <p:txBody>
          <a:bodyPr/>
          <a:lstStyle/>
          <a:p>
            <a:pPr>
              <a:lnSpc>
                <a:spcPct val="80000"/>
              </a:lnSpc>
              <a:defRPr/>
            </a:pPr>
            <a:r>
              <a:rPr lang="en-US">
                <a:effectLst>
                  <a:outerShdw blurRad="38100" dist="38100" dir="2700000" algn="tl">
                    <a:srgbClr val="DDDDDD"/>
                  </a:outerShdw>
                </a:effectLst>
              </a:rPr>
              <a:t>Morphology Of Thermoplastics</a:t>
            </a:r>
          </a:p>
        </p:txBody>
      </p:sp>
      <p:graphicFrame>
        <p:nvGraphicFramePr>
          <p:cNvPr id="6" name="Table 5"/>
          <p:cNvGraphicFramePr>
            <a:graphicFrameLocks noGrp="1"/>
          </p:cNvGraphicFramePr>
          <p:nvPr>
            <p:extLst>
              <p:ext uri="{D42A27DB-BD31-4B8C-83A1-F6EECF244321}">
                <p14:modId xmlns:p14="http://schemas.microsoft.com/office/powerpoint/2010/main" val="851410414"/>
              </p:ext>
            </p:extLst>
          </p:nvPr>
        </p:nvGraphicFramePr>
        <p:xfrm>
          <a:off x="474783" y="1397000"/>
          <a:ext cx="8212017" cy="5461001"/>
        </p:xfrm>
        <a:graphic>
          <a:graphicData uri="http://schemas.openxmlformats.org/drawingml/2006/table">
            <a:tbl>
              <a:tblPr>
                <a:tableStyleId>{2D5ABB26-0587-4C30-8999-92F81FD0307C}</a:tableStyleId>
              </a:tblPr>
              <a:tblGrid>
                <a:gridCol w="3762644"/>
                <a:gridCol w="700303"/>
                <a:gridCol w="3749070"/>
              </a:tblGrid>
              <a:tr h="421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Franklin Gothic Medium" pitchFamily="34" charset="0"/>
                        </a:rPr>
                        <a:t>Amorphous</a:t>
                      </a:r>
                    </a:p>
                  </a:txBody>
                  <a:tcPr>
                    <a:lnR>
                      <a:noFill/>
                    </a:lnR>
                    <a:lnB w="12700" cap="flat" cmpd="sng" algn="ctr">
                      <a:solidFill>
                        <a:scrgbClr r="0" g="0" b="0"/>
                      </a:solidFill>
                      <a:prstDash val="solid"/>
                      <a:round/>
                      <a:headEnd type="none" w="med" len="med"/>
                      <a:tailEnd type="none" w="med" len="med"/>
                    </a:lnB>
                  </a:tcPr>
                </a:tc>
                <a:tc>
                  <a:txBody>
                    <a:bodyPr/>
                    <a:lstStyle/>
                    <a:p>
                      <a:endParaRPr lang="en-US" dirty="0"/>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Franklin Gothic Medium" pitchFamily="34" charset="0"/>
                        </a:rPr>
                        <a:t>Semi-Crystalline</a:t>
                      </a:r>
                    </a:p>
                  </a:txBody>
                  <a:tcPr>
                    <a:lnL>
                      <a:noFill/>
                    </a:lnL>
                    <a:lnB w="12700" cap="flat" cmpd="sng" algn="ctr">
                      <a:solidFill>
                        <a:scrgbClr r="0" g="0" b="0"/>
                      </a:solidFill>
                      <a:prstDash val="solid"/>
                      <a:round/>
                      <a:headEnd type="none" w="med" len="med"/>
                      <a:tailEnd type="none" w="med" len="med"/>
                    </a:lnB>
                  </a:tcPr>
                </a:tc>
              </a:tr>
              <a:tr h="4112902">
                <a:tc>
                  <a:txBody>
                    <a:bodyPr/>
                    <a:lstStyle/>
                    <a:p>
                      <a:pPr>
                        <a:lnSpc>
                          <a:spcPct val="100000"/>
                        </a:lnSpc>
                        <a:spcAft>
                          <a:spcPts val="600"/>
                        </a:spcAft>
                      </a:pPr>
                      <a:r>
                        <a:rPr lang="en-US" sz="1800" dirty="0" err="1" smtClean="0">
                          <a:solidFill>
                            <a:srgbClr val="000000"/>
                          </a:solidFill>
                          <a:latin typeface="Franklin Gothic Book"/>
                          <a:cs typeface="Franklin Gothic Book"/>
                        </a:rPr>
                        <a:t>Polyetherimide</a:t>
                      </a:r>
                      <a:r>
                        <a:rPr lang="en-US" sz="1800" dirty="0" smtClean="0">
                          <a:solidFill>
                            <a:srgbClr val="000000"/>
                          </a:solidFill>
                          <a:latin typeface="Franklin Gothic Book"/>
                          <a:cs typeface="Franklin Gothic Book"/>
                        </a:rPr>
                        <a:t> (PEI)</a:t>
                      </a:r>
                    </a:p>
                    <a:p>
                      <a:pPr>
                        <a:lnSpc>
                          <a:spcPct val="100000"/>
                        </a:lnSpc>
                        <a:spcAft>
                          <a:spcPts val="600"/>
                        </a:spcAft>
                      </a:pPr>
                      <a:r>
                        <a:rPr lang="en-US" sz="1800" dirty="0" err="1" smtClean="0">
                          <a:solidFill>
                            <a:srgbClr val="000000"/>
                          </a:solidFill>
                          <a:latin typeface="Franklin Gothic Book"/>
                          <a:cs typeface="Franklin Gothic Book"/>
                        </a:rPr>
                        <a:t>Polyethersulfone</a:t>
                      </a:r>
                      <a:r>
                        <a:rPr lang="en-US" sz="1800" dirty="0" smtClean="0">
                          <a:solidFill>
                            <a:srgbClr val="000000"/>
                          </a:solidFill>
                          <a:latin typeface="Franklin Gothic Book"/>
                          <a:cs typeface="Franklin Gothic Book"/>
                        </a:rPr>
                        <a:t> (</a:t>
                      </a:r>
                      <a:r>
                        <a:rPr lang="en-US" sz="1800" dirty="0" err="1" smtClean="0">
                          <a:solidFill>
                            <a:srgbClr val="000000"/>
                          </a:solidFill>
                          <a:latin typeface="Franklin Gothic Book"/>
                          <a:cs typeface="Franklin Gothic Book"/>
                        </a:rPr>
                        <a:t>PES</a:t>
                      </a:r>
                      <a:r>
                        <a:rPr lang="en-US" sz="1800" dirty="0" smtClean="0">
                          <a:solidFill>
                            <a:srgbClr val="000000"/>
                          </a:solidFill>
                          <a:latin typeface="Franklin Gothic Book"/>
                          <a:cs typeface="Franklin Gothic Book"/>
                        </a:rPr>
                        <a:t>)</a:t>
                      </a:r>
                    </a:p>
                    <a:p>
                      <a:pPr>
                        <a:lnSpc>
                          <a:spcPct val="100000"/>
                        </a:lnSpc>
                        <a:spcAft>
                          <a:spcPts val="600"/>
                        </a:spcAft>
                      </a:pPr>
                      <a:r>
                        <a:rPr lang="en-US" sz="1800" dirty="0" err="1" smtClean="0">
                          <a:solidFill>
                            <a:srgbClr val="000000"/>
                          </a:solidFill>
                          <a:latin typeface="Franklin Gothic Book"/>
                          <a:cs typeface="Franklin Gothic Book"/>
                        </a:rPr>
                        <a:t>Polysulfone</a:t>
                      </a:r>
                      <a:r>
                        <a:rPr lang="en-US" sz="1800" dirty="0" smtClean="0">
                          <a:solidFill>
                            <a:srgbClr val="000000"/>
                          </a:solidFill>
                          <a:latin typeface="Franklin Gothic Book"/>
                          <a:cs typeface="Franklin Gothic Book"/>
                        </a:rPr>
                        <a:t> (PSU)</a:t>
                      </a:r>
                    </a:p>
                    <a:p>
                      <a:pPr>
                        <a:lnSpc>
                          <a:spcPct val="100000"/>
                        </a:lnSpc>
                        <a:spcAft>
                          <a:spcPts val="600"/>
                        </a:spcAft>
                      </a:pPr>
                      <a:r>
                        <a:rPr lang="en-US" sz="1800" dirty="0" smtClean="0">
                          <a:solidFill>
                            <a:srgbClr val="000000"/>
                          </a:solidFill>
                          <a:latin typeface="Franklin Gothic Book"/>
                          <a:cs typeface="Franklin Gothic Book"/>
                        </a:rPr>
                        <a:t>Amorphous Nylon</a:t>
                      </a:r>
                    </a:p>
                    <a:p>
                      <a:pPr>
                        <a:lnSpc>
                          <a:spcPct val="100000"/>
                        </a:lnSpc>
                        <a:spcAft>
                          <a:spcPts val="600"/>
                        </a:spcAft>
                      </a:pPr>
                      <a:r>
                        <a:rPr lang="en-US" sz="1800" dirty="0" smtClean="0">
                          <a:solidFill>
                            <a:srgbClr val="000000"/>
                          </a:solidFill>
                          <a:latin typeface="Franklin Gothic Book"/>
                          <a:cs typeface="Franklin Gothic Book"/>
                        </a:rPr>
                        <a:t>Polycarbonate (PC)</a:t>
                      </a:r>
                    </a:p>
                    <a:p>
                      <a:pPr>
                        <a:lnSpc>
                          <a:spcPct val="100000"/>
                        </a:lnSpc>
                        <a:spcAft>
                          <a:spcPts val="600"/>
                        </a:spcAft>
                      </a:pPr>
                      <a:r>
                        <a:rPr lang="en-US" sz="1800" dirty="0" smtClean="0">
                          <a:solidFill>
                            <a:srgbClr val="000000"/>
                          </a:solidFill>
                          <a:latin typeface="Franklin Gothic Book"/>
                          <a:cs typeface="Franklin Gothic Book"/>
                        </a:rPr>
                        <a:t>Acrylonitrile Butadiene Styrene (ABS)</a:t>
                      </a:r>
                    </a:p>
                    <a:p>
                      <a:pPr>
                        <a:lnSpc>
                          <a:spcPct val="100000"/>
                        </a:lnSpc>
                        <a:spcAft>
                          <a:spcPts val="600"/>
                        </a:spcAft>
                      </a:pPr>
                      <a:r>
                        <a:rPr lang="en-US" sz="1800" dirty="0" smtClean="0">
                          <a:solidFill>
                            <a:srgbClr val="000000"/>
                          </a:solidFill>
                          <a:latin typeface="Franklin Gothic Book"/>
                          <a:cs typeface="Franklin Gothic Book"/>
                        </a:rPr>
                        <a:t>Styrene Acrylonitrile (SAN)</a:t>
                      </a:r>
                    </a:p>
                    <a:p>
                      <a:pPr>
                        <a:lnSpc>
                          <a:spcPct val="100000"/>
                        </a:lnSpc>
                        <a:spcAft>
                          <a:spcPts val="600"/>
                        </a:spcAft>
                      </a:pPr>
                      <a:r>
                        <a:rPr lang="en-US" sz="1800" dirty="0" smtClean="0">
                          <a:solidFill>
                            <a:srgbClr val="000000"/>
                          </a:solidFill>
                          <a:latin typeface="Franklin Gothic Book"/>
                          <a:cs typeface="Franklin Gothic Book"/>
                        </a:rPr>
                        <a:t>Polystyrene (PS)</a:t>
                      </a:r>
                    </a:p>
                    <a:p>
                      <a:pPr>
                        <a:lnSpc>
                          <a:spcPct val="100000"/>
                        </a:lnSpc>
                        <a:spcAft>
                          <a:spcPts val="600"/>
                        </a:spcAft>
                      </a:pPr>
                      <a:r>
                        <a:rPr lang="en-US" sz="1800" dirty="0" smtClean="0">
                          <a:solidFill>
                            <a:srgbClr val="000000"/>
                          </a:solidFill>
                          <a:latin typeface="Franklin Gothic Book"/>
                          <a:cs typeface="Franklin Gothic Book"/>
                        </a:rPr>
                        <a:t>High Impact Polystyrene (HIPS)</a:t>
                      </a:r>
                    </a:p>
                    <a:p>
                      <a:pPr>
                        <a:lnSpc>
                          <a:spcPct val="100000"/>
                        </a:lnSpc>
                        <a:spcAft>
                          <a:spcPts val="600"/>
                        </a:spcAft>
                      </a:pPr>
                      <a:r>
                        <a:rPr lang="en-US" sz="1800" dirty="0" smtClean="0">
                          <a:solidFill>
                            <a:srgbClr val="000000"/>
                          </a:solidFill>
                          <a:latin typeface="Franklin Gothic Book"/>
                          <a:cs typeface="Franklin Gothic Book"/>
                        </a:rPr>
                        <a:t>Acrylic (PMMA)</a:t>
                      </a:r>
                      <a:endParaRPr lang="en-US" dirty="0">
                        <a:solidFill>
                          <a:srgbClr val="000000"/>
                        </a:solidFill>
                        <a:latin typeface="Franklin Gothic Book"/>
                        <a:cs typeface="Franklin Gothic Book"/>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600"/>
                        </a:spcAft>
                      </a:pPr>
                      <a:r>
                        <a:rPr lang="en-US" sz="1800" dirty="0" err="1" smtClean="0">
                          <a:solidFill>
                            <a:srgbClr val="000000"/>
                          </a:solidFill>
                          <a:latin typeface="Franklin Gothic Book"/>
                          <a:cs typeface="Franklin Gothic Book"/>
                        </a:rPr>
                        <a:t>Polyetheretherketone</a:t>
                      </a:r>
                      <a:r>
                        <a:rPr lang="en-US" sz="1800" dirty="0" smtClean="0">
                          <a:solidFill>
                            <a:srgbClr val="000000"/>
                          </a:solidFill>
                          <a:latin typeface="Franklin Gothic Book"/>
                          <a:cs typeface="Franklin Gothic Book"/>
                        </a:rPr>
                        <a:t> (PEEK)</a:t>
                      </a:r>
                    </a:p>
                    <a:p>
                      <a:pPr>
                        <a:lnSpc>
                          <a:spcPct val="100000"/>
                        </a:lnSpc>
                        <a:spcAft>
                          <a:spcPts val="600"/>
                        </a:spcAft>
                      </a:pPr>
                      <a:r>
                        <a:rPr lang="en-US" sz="1800" dirty="0" smtClean="0">
                          <a:solidFill>
                            <a:srgbClr val="000000"/>
                          </a:solidFill>
                          <a:latin typeface="Franklin Gothic Book"/>
                          <a:cs typeface="Franklin Gothic Book"/>
                        </a:rPr>
                        <a:t>Polyphenylene Sulfide (PPS)</a:t>
                      </a:r>
                    </a:p>
                    <a:p>
                      <a:pPr>
                        <a:lnSpc>
                          <a:spcPct val="100000"/>
                        </a:lnSpc>
                        <a:spcAft>
                          <a:spcPts val="600"/>
                        </a:spcAft>
                      </a:pPr>
                      <a:r>
                        <a:rPr lang="en-US" sz="1800" dirty="0" err="1" smtClean="0">
                          <a:solidFill>
                            <a:srgbClr val="000000"/>
                          </a:solidFill>
                          <a:latin typeface="Franklin Gothic Book"/>
                          <a:cs typeface="Franklin Gothic Book"/>
                        </a:rPr>
                        <a:t>Polyphthalamide</a:t>
                      </a:r>
                      <a:r>
                        <a:rPr lang="en-US" sz="1800" dirty="0" smtClean="0">
                          <a:solidFill>
                            <a:srgbClr val="000000"/>
                          </a:solidFill>
                          <a:latin typeface="Franklin Gothic Book"/>
                          <a:cs typeface="Franklin Gothic Book"/>
                        </a:rPr>
                        <a:t> (</a:t>
                      </a:r>
                      <a:r>
                        <a:rPr lang="en-US" sz="1800" dirty="0" err="1" smtClean="0">
                          <a:solidFill>
                            <a:srgbClr val="000000"/>
                          </a:solidFill>
                          <a:latin typeface="Franklin Gothic Book"/>
                          <a:cs typeface="Franklin Gothic Book"/>
                        </a:rPr>
                        <a:t>PPA</a:t>
                      </a:r>
                      <a:r>
                        <a:rPr lang="en-US" sz="1800" dirty="0" smtClean="0">
                          <a:solidFill>
                            <a:srgbClr val="000000"/>
                          </a:solidFill>
                          <a:latin typeface="Franklin Gothic Book"/>
                          <a:cs typeface="Franklin Gothic Book"/>
                        </a:rPr>
                        <a:t>)</a:t>
                      </a:r>
                    </a:p>
                    <a:p>
                      <a:pPr>
                        <a:lnSpc>
                          <a:spcPct val="100000"/>
                        </a:lnSpc>
                        <a:spcAft>
                          <a:spcPts val="600"/>
                        </a:spcAft>
                      </a:pPr>
                      <a:r>
                        <a:rPr lang="en-US" sz="1800" dirty="0" smtClean="0">
                          <a:solidFill>
                            <a:srgbClr val="000000"/>
                          </a:solidFill>
                          <a:latin typeface="Franklin Gothic Book"/>
                          <a:cs typeface="Franklin Gothic Book"/>
                        </a:rPr>
                        <a:t>Polyamide (PA/Nylons)</a:t>
                      </a:r>
                    </a:p>
                    <a:p>
                      <a:pPr>
                        <a:lnSpc>
                          <a:spcPct val="100000"/>
                        </a:lnSpc>
                        <a:spcAft>
                          <a:spcPts val="600"/>
                        </a:spcAft>
                      </a:pPr>
                      <a:r>
                        <a:rPr lang="en-US" sz="1800" dirty="0" smtClean="0">
                          <a:solidFill>
                            <a:srgbClr val="000000"/>
                          </a:solidFill>
                          <a:latin typeface="Franklin Gothic Book"/>
                          <a:cs typeface="Franklin Gothic Book"/>
                        </a:rPr>
                        <a:t>Polyethylene Terephthalate (PET)</a:t>
                      </a:r>
                    </a:p>
                    <a:p>
                      <a:pPr>
                        <a:lnSpc>
                          <a:spcPct val="100000"/>
                        </a:lnSpc>
                        <a:spcAft>
                          <a:spcPts val="600"/>
                        </a:spcAft>
                      </a:pPr>
                      <a:r>
                        <a:rPr lang="en-US" sz="1800" dirty="0" err="1" smtClean="0">
                          <a:solidFill>
                            <a:srgbClr val="000000"/>
                          </a:solidFill>
                          <a:latin typeface="Franklin Gothic Book"/>
                          <a:cs typeface="Franklin Gothic Book"/>
                        </a:rPr>
                        <a:t>Polybutylene</a:t>
                      </a:r>
                      <a:r>
                        <a:rPr lang="en-US" sz="1800" dirty="0" smtClean="0">
                          <a:solidFill>
                            <a:srgbClr val="000000"/>
                          </a:solidFill>
                          <a:latin typeface="Franklin Gothic Book"/>
                          <a:cs typeface="Franklin Gothic Book"/>
                        </a:rPr>
                        <a:t> Terephthalate (</a:t>
                      </a:r>
                      <a:r>
                        <a:rPr lang="en-US" sz="1800" dirty="0" err="1" smtClean="0">
                          <a:solidFill>
                            <a:srgbClr val="000000"/>
                          </a:solidFill>
                          <a:latin typeface="Franklin Gothic Book"/>
                          <a:cs typeface="Franklin Gothic Book"/>
                        </a:rPr>
                        <a:t>PBT</a:t>
                      </a:r>
                      <a:r>
                        <a:rPr lang="en-US" sz="1800" dirty="0" smtClean="0">
                          <a:solidFill>
                            <a:srgbClr val="000000"/>
                          </a:solidFill>
                          <a:latin typeface="Franklin Gothic Book"/>
                          <a:cs typeface="Franklin Gothic Book"/>
                        </a:rPr>
                        <a:t>)</a:t>
                      </a:r>
                    </a:p>
                    <a:p>
                      <a:pPr>
                        <a:lnSpc>
                          <a:spcPct val="100000"/>
                        </a:lnSpc>
                        <a:spcAft>
                          <a:spcPts val="600"/>
                        </a:spcAft>
                      </a:pPr>
                      <a:r>
                        <a:rPr lang="en-US" sz="1800" dirty="0" err="1" smtClean="0">
                          <a:solidFill>
                            <a:srgbClr val="000000"/>
                          </a:solidFill>
                          <a:latin typeface="Franklin Gothic Book"/>
                          <a:cs typeface="Franklin Gothic Book"/>
                        </a:rPr>
                        <a:t>Acetal</a:t>
                      </a:r>
                      <a:r>
                        <a:rPr lang="en-US" sz="1800" dirty="0" smtClean="0">
                          <a:solidFill>
                            <a:srgbClr val="000000"/>
                          </a:solidFill>
                          <a:latin typeface="Franklin Gothic Book"/>
                          <a:cs typeface="Franklin Gothic Book"/>
                        </a:rPr>
                        <a:t> (</a:t>
                      </a:r>
                      <a:r>
                        <a:rPr lang="en-US" sz="1800" dirty="0" err="1" smtClean="0">
                          <a:solidFill>
                            <a:srgbClr val="000000"/>
                          </a:solidFill>
                          <a:latin typeface="Franklin Gothic Book"/>
                          <a:cs typeface="Franklin Gothic Book"/>
                        </a:rPr>
                        <a:t>POM</a:t>
                      </a:r>
                      <a:r>
                        <a:rPr lang="en-US" sz="1800" dirty="0" smtClean="0">
                          <a:solidFill>
                            <a:srgbClr val="000000"/>
                          </a:solidFill>
                          <a:latin typeface="Franklin Gothic Book"/>
                          <a:cs typeface="Franklin Gothic Book"/>
                        </a:rPr>
                        <a:t>)</a:t>
                      </a:r>
                    </a:p>
                    <a:p>
                      <a:pPr>
                        <a:lnSpc>
                          <a:spcPct val="100000"/>
                        </a:lnSpc>
                        <a:spcAft>
                          <a:spcPts val="600"/>
                        </a:spcAft>
                      </a:pPr>
                      <a:r>
                        <a:rPr lang="en-US" sz="1800" dirty="0" smtClean="0">
                          <a:solidFill>
                            <a:srgbClr val="000000"/>
                          </a:solidFill>
                          <a:latin typeface="Franklin Gothic Book"/>
                          <a:cs typeface="Franklin Gothic Book"/>
                        </a:rPr>
                        <a:t>Polylactic Acid (</a:t>
                      </a:r>
                      <a:r>
                        <a:rPr lang="en-US" sz="1800" dirty="0" err="1" smtClean="0">
                          <a:solidFill>
                            <a:srgbClr val="000000"/>
                          </a:solidFill>
                          <a:latin typeface="Franklin Gothic Book"/>
                          <a:cs typeface="Franklin Gothic Book"/>
                        </a:rPr>
                        <a:t>PLA</a:t>
                      </a:r>
                      <a:r>
                        <a:rPr lang="en-US" sz="1800" dirty="0" smtClean="0">
                          <a:solidFill>
                            <a:srgbClr val="000000"/>
                          </a:solidFill>
                          <a:latin typeface="Franklin Gothic Book"/>
                          <a:cs typeface="Franklin Gothic Book"/>
                        </a:rPr>
                        <a:t>)</a:t>
                      </a:r>
                    </a:p>
                    <a:p>
                      <a:pPr>
                        <a:lnSpc>
                          <a:spcPct val="100000"/>
                        </a:lnSpc>
                        <a:spcAft>
                          <a:spcPts val="600"/>
                        </a:spcAft>
                      </a:pPr>
                      <a:r>
                        <a:rPr lang="en-US" sz="1800" dirty="0" smtClean="0">
                          <a:solidFill>
                            <a:srgbClr val="000000"/>
                          </a:solidFill>
                          <a:latin typeface="Franklin Gothic Book"/>
                          <a:cs typeface="Franklin Gothic Book"/>
                        </a:rPr>
                        <a:t>Polypropylene (</a:t>
                      </a:r>
                      <a:r>
                        <a:rPr lang="en-US" sz="1800" dirty="0" err="1" smtClean="0">
                          <a:solidFill>
                            <a:srgbClr val="000000"/>
                          </a:solidFill>
                          <a:latin typeface="Franklin Gothic Book"/>
                          <a:cs typeface="Franklin Gothic Book"/>
                        </a:rPr>
                        <a:t>PP</a:t>
                      </a:r>
                      <a:r>
                        <a:rPr lang="en-US" sz="1800" dirty="0" smtClean="0">
                          <a:solidFill>
                            <a:srgbClr val="000000"/>
                          </a:solidFill>
                          <a:latin typeface="Franklin Gothic Book"/>
                          <a:cs typeface="Franklin Gothic Book"/>
                        </a:rPr>
                        <a:t>)</a:t>
                      </a:r>
                    </a:p>
                    <a:p>
                      <a:pPr>
                        <a:lnSpc>
                          <a:spcPct val="100000"/>
                        </a:lnSpc>
                        <a:spcAft>
                          <a:spcPts val="600"/>
                        </a:spcAft>
                      </a:pPr>
                      <a:r>
                        <a:rPr lang="en-US" sz="1800" dirty="0" smtClean="0">
                          <a:solidFill>
                            <a:srgbClr val="000000"/>
                          </a:solidFill>
                          <a:latin typeface="Franklin Gothic Book"/>
                          <a:cs typeface="Franklin Gothic Book"/>
                        </a:rPr>
                        <a:t>Polyethylene (</a:t>
                      </a:r>
                      <a:r>
                        <a:rPr lang="en-US" sz="1800" dirty="0" err="1" smtClean="0">
                          <a:solidFill>
                            <a:srgbClr val="000000"/>
                          </a:solidFill>
                          <a:latin typeface="Franklin Gothic Book"/>
                          <a:cs typeface="Franklin Gothic Book"/>
                        </a:rPr>
                        <a:t>HDPE</a:t>
                      </a:r>
                      <a:r>
                        <a:rPr lang="en-US" sz="1800" dirty="0" smtClean="0">
                          <a:solidFill>
                            <a:srgbClr val="000000"/>
                          </a:solidFill>
                          <a:latin typeface="Franklin Gothic Book"/>
                          <a:cs typeface="Franklin Gothic Book"/>
                        </a:rPr>
                        <a:t>, </a:t>
                      </a:r>
                      <a:r>
                        <a:rPr lang="en-US" sz="1800" dirty="0" err="1" smtClean="0">
                          <a:solidFill>
                            <a:srgbClr val="000000"/>
                          </a:solidFill>
                          <a:latin typeface="Franklin Gothic Book"/>
                          <a:cs typeface="Franklin Gothic Book"/>
                        </a:rPr>
                        <a:t>LDPE</a:t>
                      </a:r>
                      <a:r>
                        <a:rPr lang="en-US" sz="1800" dirty="0" smtClean="0">
                          <a:solidFill>
                            <a:srgbClr val="000000"/>
                          </a:solidFill>
                          <a:latin typeface="Franklin Gothic Book"/>
                          <a:cs typeface="Franklin Gothic Book"/>
                        </a:rPr>
                        <a:t>, </a:t>
                      </a:r>
                      <a:r>
                        <a:rPr lang="en-US" sz="1800" dirty="0" err="1" smtClean="0">
                          <a:solidFill>
                            <a:srgbClr val="000000"/>
                          </a:solidFill>
                          <a:latin typeface="Franklin Gothic Book"/>
                          <a:cs typeface="Franklin Gothic Book"/>
                        </a:rPr>
                        <a:t>LLDPE</a:t>
                      </a:r>
                      <a:r>
                        <a:rPr lang="en-US" sz="1800" dirty="0" smtClean="0">
                          <a:solidFill>
                            <a:srgbClr val="000000"/>
                          </a:solidFill>
                          <a:latin typeface="Franklin Gothic Book"/>
                          <a:cs typeface="Franklin Gothic Book"/>
                        </a:rPr>
                        <a:t>)</a:t>
                      </a:r>
                    </a:p>
                    <a:p>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27093">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0000FF"/>
                        </a:solidFill>
                        <a:latin typeface="Franklin Gothic Medium" pitchFamily="34" charset="0"/>
                      </a:endParaRPr>
                    </a:p>
                  </a:txBody>
                  <a:tcPr>
                    <a:lnT w="12700" cap="flat" cmpd="sng" algn="ctr">
                      <a:no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9387563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Plastic Selection Process</a:t>
            </a:r>
          </a:p>
        </p:txBody>
      </p:sp>
      <p:sp>
        <p:nvSpPr>
          <p:cNvPr id="18435" name="Rectangle 3"/>
          <p:cNvSpPr>
            <a:spLocks noGrp="1"/>
          </p:cNvSpPr>
          <p:nvPr>
            <p:ph type="body" idx="4294967295"/>
          </p:nvPr>
        </p:nvSpPr>
        <p:spPr/>
        <p:txBody>
          <a:bodyPr/>
          <a:lstStyle/>
          <a:p>
            <a:pPr>
              <a:spcBef>
                <a:spcPts val="2400"/>
              </a:spcBef>
            </a:pPr>
            <a:r>
              <a:rPr lang="en-US" smtClean="0">
                <a:latin typeface="Franklin Gothic Medium" pitchFamily="34" charset="0"/>
                <a:ea typeface="ＭＳ Ｐゴシック" pitchFamily="34" charset="-128"/>
              </a:rPr>
              <a:t>Step 1 -- Use Resin Morphology</a:t>
            </a:r>
          </a:p>
          <a:p>
            <a:pPr>
              <a:spcBef>
                <a:spcPts val="2400"/>
              </a:spcBef>
            </a:pPr>
            <a:r>
              <a:rPr lang="en-US" smtClean="0">
                <a:solidFill>
                  <a:srgbClr val="FF0000"/>
                </a:solidFill>
                <a:latin typeface="Franklin Gothic Medium" pitchFamily="34" charset="0"/>
                <a:ea typeface="ＭＳ Ｐゴシック" pitchFamily="34" charset="-128"/>
              </a:rPr>
              <a:t>Step 2 -- Use Thermal &amp; Cost Requirements</a:t>
            </a:r>
          </a:p>
          <a:p>
            <a:pPr>
              <a:spcBef>
                <a:spcPts val="2400"/>
              </a:spcBef>
            </a:pPr>
            <a:r>
              <a:rPr lang="en-US" smtClean="0">
                <a:latin typeface="Franklin Gothic Medium" pitchFamily="34" charset="0"/>
                <a:ea typeface="ＭＳ Ｐゴシック" pitchFamily="34" charset="-128"/>
              </a:rPr>
              <a:t>Step 3 -- Fine Tune &amp; Special Features</a:t>
            </a:r>
          </a:p>
        </p:txBody>
      </p:sp>
    </p:spTree>
    <p:extLst>
      <p:ext uri="{BB962C8B-B14F-4D97-AF65-F5344CB8AC3E}">
        <p14:creationId xmlns:p14="http://schemas.microsoft.com/office/powerpoint/2010/main" val="21394145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a:lnSpc>
                <a:spcPct val="80000"/>
              </a:lnSpc>
              <a:defRPr/>
            </a:pPr>
            <a:r>
              <a:rPr lang="en-US" dirty="0">
                <a:effectLst>
                  <a:outerShdw blurRad="38100" dist="38100" dir="2700000" algn="tl">
                    <a:srgbClr val="DDDDDD"/>
                  </a:outerShdw>
                </a:effectLst>
              </a:rPr>
              <a:t>Morphology </a:t>
            </a:r>
            <a:r>
              <a:rPr lang="en-US" dirty="0" err="1">
                <a:effectLst>
                  <a:outerShdw blurRad="38100" dist="38100" dir="2700000" algn="tl">
                    <a:srgbClr val="DDDDDD"/>
                  </a:outerShdw>
                </a:effectLst>
              </a:rPr>
              <a:t>Vs</a:t>
            </a:r>
            <a:r>
              <a:rPr lang="en-US" dirty="0">
                <a:effectLst>
                  <a:outerShdw blurRad="38100" dist="38100" dir="2700000" algn="tl">
                    <a:srgbClr val="DDDDDD"/>
                  </a:outerShdw>
                </a:effectLst>
              </a:rPr>
              <a:t> Thermal/Cost</a:t>
            </a:r>
          </a:p>
        </p:txBody>
      </p:sp>
      <p:graphicFrame>
        <p:nvGraphicFramePr>
          <p:cNvPr id="2" name="Table 1"/>
          <p:cNvGraphicFramePr>
            <a:graphicFrameLocks noGrp="1"/>
          </p:cNvGraphicFramePr>
          <p:nvPr>
            <p:extLst>
              <p:ext uri="{D42A27DB-BD31-4B8C-83A1-F6EECF244321}">
                <p14:modId xmlns:p14="http://schemas.microsoft.com/office/powerpoint/2010/main" val="1962828947"/>
              </p:ext>
            </p:extLst>
          </p:nvPr>
        </p:nvGraphicFramePr>
        <p:xfrm>
          <a:off x="474783" y="1397000"/>
          <a:ext cx="8212017" cy="5461001"/>
        </p:xfrm>
        <a:graphic>
          <a:graphicData uri="http://schemas.openxmlformats.org/drawingml/2006/table">
            <a:tbl>
              <a:tblPr>
                <a:tableStyleId>{2D5ABB26-0587-4C30-8999-92F81FD0307C}</a:tableStyleId>
              </a:tblPr>
              <a:tblGrid>
                <a:gridCol w="3762644"/>
                <a:gridCol w="700303"/>
                <a:gridCol w="3749070"/>
              </a:tblGrid>
              <a:tr h="421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Franklin Gothic Medium" pitchFamily="34" charset="0"/>
                        </a:rPr>
                        <a:t>Amorphous</a:t>
                      </a:r>
                    </a:p>
                  </a:txBody>
                  <a:tcPr>
                    <a:lnR>
                      <a:noFill/>
                    </a:lnR>
                    <a:lnB w="12700" cap="flat" cmpd="sng" algn="ctr">
                      <a:solidFill>
                        <a:scrgbClr r="0" g="0" b="0"/>
                      </a:solidFill>
                      <a:prstDash val="solid"/>
                      <a:round/>
                      <a:headEnd type="none" w="med" len="med"/>
                      <a:tailEnd type="none" w="med" len="med"/>
                    </a:lnB>
                  </a:tcPr>
                </a:tc>
                <a:tc>
                  <a:txBody>
                    <a:bodyPr/>
                    <a:lstStyle/>
                    <a:p>
                      <a:endParaRPr lang="en-US" dirty="0"/>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Franklin Gothic Medium" pitchFamily="34" charset="0"/>
                        </a:rPr>
                        <a:t>Semi-Crystalline</a:t>
                      </a:r>
                    </a:p>
                  </a:txBody>
                  <a:tcPr>
                    <a:lnL>
                      <a:noFill/>
                    </a:lnL>
                    <a:lnB w="12700" cap="flat" cmpd="sng" algn="ctr">
                      <a:solidFill>
                        <a:scrgbClr r="0" g="0" b="0"/>
                      </a:solidFill>
                      <a:prstDash val="solid"/>
                      <a:round/>
                      <a:headEnd type="none" w="med" len="med"/>
                      <a:tailEnd type="none" w="med" len="med"/>
                    </a:lnB>
                  </a:tcPr>
                </a:tc>
              </a:tr>
              <a:tr h="4112902">
                <a:tc>
                  <a:txBody>
                    <a:bodyPr/>
                    <a:lstStyle/>
                    <a:p>
                      <a:pPr>
                        <a:lnSpc>
                          <a:spcPct val="100000"/>
                        </a:lnSpc>
                        <a:spcAft>
                          <a:spcPts val="600"/>
                        </a:spcAft>
                      </a:pPr>
                      <a:r>
                        <a:rPr lang="en-US" sz="1800" dirty="0" err="1" smtClean="0">
                          <a:solidFill>
                            <a:srgbClr val="FF0000"/>
                          </a:solidFill>
                          <a:latin typeface="Franklin Gothic Book"/>
                          <a:cs typeface="Franklin Gothic Book"/>
                        </a:rPr>
                        <a:t>Polyetherimide</a:t>
                      </a:r>
                      <a:r>
                        <a:rPr lang="en-US" sz="1800" dirty="0" smtClean="0">
                          <a:solidFill>
                            <a:srgbClr val="FF0000"/>
                          </a:solidFill>
                          <a:latin typeface="Franklin Gothic Book"/>
                          <a:cs typeface="Franklin Gothic Book"/>
                        </a:rPr>
                        <a:t> (PEI)</a:t>
                      </a:r>
                    </a:p>
                    <a:p>
                      <a:pPr>
                        <a:lnSpc>
                          <a:spcPct val="100000"/>
                        </a:lnSpc>
                        <a:spcAft>
                          <a:spcPts val="600"/>
                        </a:spcAft>
                      </a:pPr>
                      <a:r>
                        <a:rPr lang="en-US" sz="1800" dirty="0" err="1" smtClean="0">
                          <a:solidFill>
                            <a:srgbClr val="FF0000"/>
                          </a:solidFill>
                          <a:latin typeface="Franklin Gothic Book"/>
                          <a:cs typeface="Franklin Gothic Book"/>
                        </a:rPr>
                        <a:t>Polyethersulfone</a:t>
                      </a:r>
                      <a:r>
                        <a:rPr lang="en-US" sz="1800" dirty="0" smtClean="0">
                          <a:solidFill>
                            <a:srgbClr val="FF0000"/>
                          </a:solidFill>
                          <a:latin typeface="Franklin Gothic Book"/>
                          <a:cs typeface="Franklin Gothic Book"/>
                        </a:rPr>
                        <a:t> (</a:t>
                      </a:r>
                      <a:r>
                        <a:rPr lang="en-US" sz="1800" dirty="0" err="1" smtClean="0">
                          <a:solidFill>
                            <a:srgbClr val="FF0000"/>
                          </a:solidFill>
                          <a:latin typeface="Franklin Gothic Book"/>
                          <a:cs typeface="Franklin Gothic Book"/>
                        </a:rPr>
                        <a:t>PES</a:t>
                      </a:r>
                      <a:r>
                        <a:rPr lang="en-US" sz="1800" dirty="0" smtClean="0">
                          <a:solidFill>
                            <a:srgbClr val="FF0000"/>
                          </a:solidFill>
                          <a:latin typeface="Franklin Gothic Book"/>
                          <a:cs typeface="Franklin Gothic Book"/>
                        </a:rPr>
                        <a:t>)</a:t>
                      </a:r>
                    </a:p>
                    <a:p>
                      <a:pPr>
                        <a:lnSpc>
                          <a:spcPct val="100000"/>
                        </a:lnSpc>
                        <a:spcAft>
                          <a:spcPts val="600"/>
                        </a:spcAft>
                      </a:pPr>
                      <a:r>
                        <a:rPr lang="en-US" sz="1800" dirty="0" err="1" smtClean="0">
                          <a:solidFill>
                            <a:srgbClr val="FF0000"/>
                          </a:solidFill>
                          <a:latin typeface="Franklin Gothic Book"/>
                          <a:cs typeface="Franklin Gothic Book"/>
                        </a:rPr>
                        <a:t>Polysulfone</a:t>
                      </a:r>
                      <a:r>
                        <a:rPr lang="en-US" sz="1800" dirty="0" smtClean="0">
                          <a:solidFill>
                            <a:srgbClr val="FF0000"/>
                          </a:solidFill>
                          <a:latin typeface="Franklin Gothic Book"/>
                          <a:cs typeface="Franklin Gothic Book"/>
                        </a:rPr>
                        <a:t> (PSU)</a:t>
                      </a:r>
                    </a:p>
                    <a:p>
                      <a:pPr>
                        <a:lnSpc>
                          <a:spcPct val="100000"/>
                        </a:lnSpc>
                        <a:spcAft>
                          <a:spcPts val="600"/>
                        </a:spcAft>
                      </a:pPr>
                      <a:r>
                        <a:rPr lang="en-US" sz="1800" dirty="0" smtClean="0">
                          <a:solidFill>
                            <a:schemeClr val="tx2"/>
                          </a:solidFill>
                          <a:latin typeface="Franklin Gothic Book"/>
                          <a:cs typeface="Franklin Gothic Book"/>
                        </a:rPr>
                        <a:t>Amorphous Nylon</a:t>
                      </a:r>
                    </a:p>
                    <a:p>
                      <a:pPr>
                        <a:lnSpc>
                          <a:spcPct val="100000"/>
                        </a:lnSpc>
                        <a:spcAft>
                          <a:spcPts val="600"/>
                        </a:spcAft>
                      </a:pPr>
                      <a:r>
                        <a:rPr lang="en-US" sz="1800" dirty="0" smtClean="0">
                          <a:solidFill>
                            <a:schemeClr val="tx2"/>
                          </a:solidFill>
                          <a:latin typeface="Franklin Gothic Book"/>
                          <a:cs typeface="Franklin Gothic Book"/>
                        </a:rPr>
                        <a:t>Polycarbonate (PC)</a:t>
                      </a:r>
                    </a:p>
                    <a:p>
                      <a:pPr>
                        <a:lnSpc>
                          <a:spcPct val="100000"/>
                        </a:lnSpc>
                        <a:spcAft>
                          <a:spcPts val="600"/>
                        </a:spcAft>
                      </a:pPr>
                      <a:r>
                        <a:rPr lang="en-US" sz="1800" dirty="0" smtClean="0">
                          <a:solidFill>
                            <a:srgbClr val="0000FF"/>
                          </a:solidFill>
                          <a:latin typeface="Franklin Gothic Book"/>
                          <a:cs typeface="Franklin Gothic Book"/>
                        </a:rPr>
                        <a:t>Acrylonitrile Butadiene Styrene (ABS)</a:t>
                      </a:r>
                    </a:p>
                    <a:p>
                      <a:pPr>
                        <a:lnSpc>
                          <a:spcPct val="100000"/>
                        </a:lnSpc>
                        <a:spcAft>
                          <a:spcPts val="600"/>
                        </a:spcAft>
                      </a:pPr>
                      <a:r>
                        <a:rPr lang="en-US" sz="1800" dirty="0" smtClean="0">
                          <a:solidFill>
                            <a:srgbClr val="0000FF"/>
                          </a:solidFill>
                          <a:latin typeface="Franklin Gothic Book"/>
                          <a:cs typeface="Franklin Gothic Book"/>
                        </a:rPr>
                        <a:t>Styrene Acrylonitrile (SAN)</a:t>
                      </a:r>
                    </a:p>
                    <a:p>
                      <a:pPr>
                        <a:lnSpc>
                          <a:spcPct val="100000"/>
                        </a:lnSpc>
                        <a:spcAft>
                          <a:spcPts val="600"/>
                        </a:spcAft>
                      </a:pPr>
                      <a:r>
                        <a:rPr lang="en-US" sz="1800" dirty="0" smtClean="0">
                          <a:solidFill>
                            <a:srgbClr val="0000FF"/>
                          </a:solidFill>
                          <a:latin typeface="Franklin Gothic Book"/>
                          <a:cs typeface="Franklin Gothic Book"/>
                        </a:rPr>
                        <a:t>Polystyrene (PS)</a:t>
                      </a:r>
                    </a:p>
                    <a:p>
                      <a:pPr>
                        <a:lnSpc>
                          <a:spcPct val="100000"/>
                        </a:lnSpc>
                        <a:spcAft>
                          <a:spcPts val="600"/>
                        </a:spcAft>
                      </a:pPr>
                      <a:r>
                        <a:rPr lang="en-US" sz="1800" dirty="0" smtClean="0">
                          <a:solidFill>
                            <a:srgbClr val="0000FF"/>
                          </a:solidFill>
                          <a:latin typeface="Franklin Gothic Book"/>
                          <a:cs typeface="Franklin Gothic Book"/>
                        </a:rPr>
                        <a:t>High Impact Polystyrene (HIPS)</a:t>
                      </a:r>
                    </a:p>
                    <a:p>
                      <a:pPr>
                        <a:lnSpc>
                          <a:spcPct val="100000"/>
                        </a:lnSpc>
                        <a:spcAft>
                          <a:spcPts val="600"/>
                        </a:spcAft>
                      </a:pPr>
                      <a:r>
                        <a:rPr lang="en-US" sz="1800" dirty="0" smtClean="0">
                          <a:solidFill>
                            <a:srgbClr val="0000FF"/>
                          </a:solidFill>
                          <a:latin typeface="Franklin Gothic Book"/>
                          <a:cs typeface="Franklin Gothic Book"/>
                        </a:rPr>
                        <a:t>Acrylic (PMMA)</a:t>
                      </a:r>
                      <a:endParaRPr lang="en-US" dirty="0">
                        <a:latin typeface="Franklin Gothic Book"/>
                        <a:cs typeface="Franklin Gothic Book"/>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nchor="ct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100000"/>
                        </a:lnSpc>
                        <a:spcAft>
                          <a:spcPts val="600"/>
                        </a:spcAft>
                      </a:pPr>
                      <a:r>
                        <a:rPr lang="en-US" sz="1800" dirty="0" err="1" smtClean="0">
                          <a:solidFill>
                            <a:srgbClr val="FF0000"/>
                          </a:solidFill>
                          <a:latin typeface="Franklin Gothic Book"/>
                          <a:cs typeface="Franklin Gothic Book"/>
                        </a:rPr>
                        <a:t>Polyetheretherketone</a:t>
                      </a:r>
                      <a:r>
                        <a:rPr lang="en-US" sz="1800" dirty="0" smtClean="0">
                          <a:solidFill>
                            <a:srgbClr val="FF0000"/>
                          </a:solidFill>
                          <a:latin typeface="Franklin Gothic Book"/>
                          <a:cs typeface="Franklin Gothic Book"/>
                        </a:rPr>
                        <a:t> (PEEK)</a:t>
                      </a:r>
                    </a:p>
                    <a:p>
                      <a:pPr>
                        <a:lnSpc>
                          <a:spcPct val="100000"/>
                        </a:lnSpc>
                        <a:spcAft>
                          <a:spcPts val="600"/>
                        </a:spcAft>
                      </a:pPr>
                      <a:r>
                        <a:rPr lang="en-US" sz="1800" dirty="0" smtClean="0">
                          <a:solidFill>
                            <a:srgbClr val="FF0000"/>
                          </a:solidFill>
                          <a:latin typeface="Franklin Gothic Book"/>
                          <a:cs typeface="Franklin Gothic Book"/>
                        </a:rPr>
                        <a:t>Polyphenylene Sulfide (PPS)</a:t>
                      </a:r>
                    </a:p>
                    <a:p>
                      <a:pPr>
                        <a:lnSpc>
                          <a:spcPct val="100000"/>
                        </a:lnSpc>
                        <a:spcAft>
                          <a:spcPts val="600"/>
                        </a:spcAft>
                      </a:pPr>
                      <a:r>
                        <a:rPr lang="en-US" sz="1800" dirty="0" err="1" smtClean="0">
                          <a:solidFill>
                            <a:srgbClr val="FF0000"/>
                          </a:solidFill>
                          <a:latin typeface="Franklin Gothic Book"/>
                          <a:cs typeface="Franklin Gothic Book"/>
                        </a:rPr>
                        <a:t>Polyphthalamide</a:t>
                      </a:r>
                      <a:r>
                        <a:rPr lang="en-US" sz="1800" dirty="0" smtClean="0">
                          <a:solidFill>
                            <a:srgbClr val="FF0000"/>
                          </a:solidFill>
                          <a:latin typeface="Franklin Gothic Book"/>
                          <a:cs typeface="Franklin Gothic Book"/>
                        </a:rPr>
                        <a:t> (</a:t>
                      </a:r>
                      <a:r>
                        <a:rPr lang="en-US" sz="1800" dirty="0" err="1" smtClean="0">
                          <a:solidFill>
                            <a:srgbClr val="FF0000"/>
                          </a:solidFill>
                          <a:latin typeface="Franklin Gothic Book"/>
                          <a:cs typeface="Franklin Gothic Book"/>
                        </a:rPr>
                        <a:t>PPA</a:t>
                      </a:r>
                      <a:r>
                        <a:rPr lang="en-US" sz="1800" dirty="0" smtClean="0">
                          <a:solidFill>
                            <a:srgbClr val="FF0000"/>
                          </a:solidFill>
                          <a:latin typeface="Franklin Gothic Book"/>
                          <a:cs typeface="Franklin Gothic Book"/>
                        </a:rPr>
                        <a:t>)</a:t>
                      </a:r>
                    </a:p>
                    <a:p>
                      <a:pPr>
                        <a:lnSpc>
                          <a:spcPct val="100000"/>
                        </a:lnSpc>
                        <a:spcAft>
                          <a:spcPts val="600"/>
                        </a:spcAft>
                      </a:pPr>
                      <a:r>
                        <a:rPr lang="en-US" sz="1800" dirty="0" smtClean="0">
                          <a:solidFill>
                            <a:schemeClr val="tx2"/>
                          </a:solidFill>
                          <a:latin typeface="Franklin Gothic Book"/>
                          <a:cs typeface="Franklin Gothic Book"/>
                        </a:rPr>
                        <a:t>Polyamide (PA/Nylons)</a:t>
                      </a:r>
                    </a:p>
                    <a:p>
                      <a:pPr>
                        <a:lnSpc>
                          <a:spcPct val="100000"/>
                        </a:lnSpc>
                        <a:spcAft>
                          <a:spcPts val="600"/>
                        </a:spcAft>
                      </a:pPr>
                      <a:r>
                        <a:rPr lang="en-US" sz="1800" dirty="0" smtClean="0">
                          <a:solidFill>
                            <a:schemeClr val="tx2"/>
                          </a:solidFill>
                          <a:latin typeface="Franklin Gothic Book"/>
                          <a:cs typeface="Franklin Gothic Book"/>
                        </a:rPr>
                        <a:t>Polyethylene Terephthalate (PET)</a:t>
                      </a:r>
                    </a:p>
                    <a:p>
                      <a:pPr>
                        <a:lnSpc>
                          <a:spcPct val="100000"/>
                        </a:lnSpc>
                        <a:spcAft>
                          <a:spcPts val="600"/>
                        </a:spcAft>
                      </a:pPr>
                      <a:r>
                        <a:rPr lang="en-US" sz="1800" dirty="0" err="1" smtClean="0">
                          <a:solidFill>
                            <a:schemeClr val="tx2"/>
                          </a:solidFill>
                          <a:latin typeface="Franklin Gothic Book"/>
                          <a:cs typeface="Franklin Gothic Book"/>
                        </a:rPr>
                        <a:t>Polybutylene</a:t>
                      </a:r>
                      <a:r>
                        <a:rPr lang="en-US" sz="1800" dirty="0" smtClean="0">
                          <a:solidFill>
                            <a:schemeClr val="tx2"/>
                          </a:solidFill>
                          <a:latin typeface="Franklin Gothic Book"/>
                          <a:cs typeface="Franklin Gothic Book"/>
                        </a:rPr>
                        <a:t> Terephthalate (</a:t>
                      </a:r>
                      <a:r>
                        <a:rPr lang="en-US" sz="1800" dirty="0" err="1" smtClean="0">
                          <a:solidFill>
                            <a:schemeClr val="tx2"/>
                          </a:solidFill>
                          <a:latin typeface="Franklin Gothic Book"/>
                          <a:cs typeface="Franklin Gothic Book"/>
                        </a:rPr>
                        <a:t>PBT</a:t>
                      </a:r>
                      <a:r>
                        <a:rPr lang="en-US" sz="1800" dirty="0" smtClean="0">
                          <a:solidFill>
                            <a:schemeClr val="tx2"/>
                          </a:solidFill>
                          <a:latin typeface="Franklin Gothic Book"/>
                          <a:cs typeface="Franklin Gothic Book"/>
                        </a:rPr>
                        <a:t>)</a:t>
                      </a:r>
                    </a:p>
                    <a:p>
                      <a:pPr>
                        <a:lnSpc>
                          <a:spcPct val="100000"/>
                        </a:lnSpc>
                        <a:spcAft>
                          <a:spcPts val="600"/>
                        </a:spcAft>
                      </a:pPr>
                      <a:r>
                        <a:rPr lang="en-US" sz="1800" dirty="0" err="1" smtClean="0">
                          <a:solidFill>
                            <a:schemeClr val="tx2"/>
                          </a:solidFill>
                          <a:latin typeface="Franklin Gothic Book"/>
                          <a:cs typeface="Franklin Gothic Book"/>
                        </a:rPr>
                        <a:t>Acetal</a:t>
                      </a:r>
                      <a:r>
                        <a:rPr lang="en-US" sz="1800" dirty="0" smtClean="0">
                          <a:solidFill>
                            <a:schemeClr val="tx2"/>
                          </a:solidFill>
                          <a:latin typeface="Franklin Gothic Book"/>
                          <a:cs typeface="Franklin Gothic Book"/>
                        </a:rPr>
                        <a:t> (</a:t>
                      </a:r>
                      <a:r>
                        <a:rPr lang="en-US" sz="1800" dirty="0" err="1" smtClean="0">
                          <a:solidFill>
                            <a:schemeClr val="tx2"/>
                          </a:solidFill>
                          <a:latin typeface="Franklin Gothic Book"/>
                          <a:cs typeface="Franklin Gothic Book"/>
                        </a:rPr>
                        <a:t>POM</a:t>
                      </a:r>
                      <a:r>
                        <a:rPr lang="en-US" sz="1800" dirty="0" smtClean="0">
                          <a:solidFill>
                            <a:schemeClr val="tx2"/>
                          </a:solidFill>
                          <a:latin typeface="Franklin Gothic Book"/>
                          <a:cs typeface="Franklin Gothic Book"/>
                        </a:rPr>
                        <a:t>)</a:t>
                      </a:r>
                    </a:p>
                    <a:p>
                      <a:pPr>
                        <a:lnSpc>
                          <a:spcPct val="100000"/>
                        </a:lnSpc>
                        <a:spcAft>
                          <a:spcPts val="600"/>
                        </a:spcAft>
                      </a:pPr>
                      <a:r>
                        <a:rPr lang="en-US" sz="1800" dirty="0" smtClean="0">
                          <a:solidFill>
                            <a:srgbClr val="0000FF"/>
                          </a:solidFill>
                          <a:latin typeface="Franklin Gothic Book"/>
                          <a:cs typeface="Franklin Gothic Book"/>
                        </a:rPr>
                        <a:t>Polylactic Acid (</a:t>
                      </a:r>
                      <a:r>
                        <a:rPr lang="en-US" sz="1800" dirty="0" err="1" smtClean="0">
                          <a:solidFill>
                            <a:srgbClr val="0000FF"/>
                          </a:solidFill>
                          <a:latin typeface="Franklin Gothic Book"/>
                          <a:cs typeface="Franklin Gothic Book"/>
                        </a:rPr>
                        <a:t>PLA</a:t>
                      </a:r>
                      <a:r>
                        <a:rPr lang="en-US" sz="1800" dirty="0" smtClean="0">
                          <a:solidFill>
                            <a:srgbClr val="0000FF"/>
                          </a:solidFill>
                          <a:latin typeface="Franklin Gothic Book"/>
                          <a:cs typeface="Franklin Gothic Book"/>
                        </a:rPr>
                        <a:t>)</a:t>
                      </a:r>
                    </a:p>
                    <a:p>
                      <a:pPr>
                        <a:lnSpc>
                          <a:spcPct val="100000"/>
                        </a:lnSpc>
                        <a:spcAft>
                          <a:spcPts val="600"/>
                        </a:spcAft>
                      </a:pPr>
                      <a:r>
                        <a:rPr lang="en-US" sz="1800" dirty="0" smtClean="0">
                          <a:solidFill>
                            <a:srgbClr val="0000FF"/>
                          </a:solidFill>
                          <a:latin typeface="Franklin Gothic Book"/>
                          <a:cs typeface="Franklin Gothic Book"/>
                        </a:rPr>
                        <a:t>Polypropylene (</a:t>
                      </a:r>
                      <a:r>
                        <a:rPr lang="en-US" sz="1800" dirty="0" err="1" smtClean="0">
                          <a:solidFill>
                            <a:srgbClr val="0000FF"/>
                          </a:solidFill>
                          <a:latin typeface="Franklin Gothic Book"/>
                          <a:cs typeface="Franklin Gothic Book"/>
                        </a:rPr>
                        <a:t>PP</a:t>
                      </a:r>
                      <a:r>
                        <a:rPr lang="en-US" sz="1800" dirty="0" smtClean="0">
                          <a:solidFill>
                            <a:srgbClr val="0000FF"/>
                          </a:solidFill>
                          <a:latin typeface="Franklin Gothic Book"/>
                          <a:cs typeface="Franklin Gothic Book"/>
                        </a:rPr>
                        <a:t>)</a:t>
                      </a:r>
                    </a:p>
                    <a:p>
                      <a:pPr>
                        <a:lnSpc>
                          <a:spcPct val="100000"/>
                        </a:lnSpc>
                        <a:spcAft>
                          <a:spcPts val="600"/>
                        </a:spcAft>
                      </a:pPr>
                      <a:r>
                        <a:rPr lang="en-US" sz="1800" dirty="0" smtClean="0">
                          <a:solidFill>
                            <a:srgbClr val="0000FF"/>
                          </a:solidFill>
                          <a:latin typeface="Franklin Gothic Book"/>
                          <a:cs typeface="Franklin Gothic Book"/>
                        </a:rPr>
                        <a:t>Polyethylene (</a:t>
                      </a:r>
                      <a:r>
                        <a:rPr lang="en-US" sz="1800" dirty="0" err="1" smtClean="0">
                          <a:solidFill>
                            <a:srgbClr val="0000FF"/>
                          </a:solidFill>
                          <a:latin typeface="Franklin Gothic Book"/>
                          <a:cs typeface="Franklin Gothic Book"/>
                        </a:rPr>
                        <a:t>HDPE</a:t>
                      </a:r>
                      <a:r>
                        <a:rPr lang="en-US" sz="1800" dirty="0" smtClean="0">
                          <a:solidFill>
                            <a:srgbClr val="0000FF"/>
                          </a:solidFill>
                          <a:latin typeface="Franklin Gothic Book"/>
                          <a:cs typeface="Franklin Gothic Book"/>
                        </a:rPr>
                        <a:t>, </a:t>
                      </a:r>
                      <a:r>
                        <a:rPr lang="en-US" sz="1800" dirty="0" err="1" smtClean="0">
                          <a:solidFill>
                            <a:srgbClr val="0000FF"/>
                          </a:solidFill>
                          <a:latin typeface="Franklin Gothic Book"/>
                          <a:cs typeface="Franklin Gothic Book"/>
                        </a:rPr>
                        <a:t>LDPE</a:t>
                      </a:r>
                      <a:r>
                        <a:rPr lang="en-US" sz="1800" dirty="0" smtClean="0">
                          <a:solidFill>
                            <a:srgbClr val="0000FF"/>
                          </a:solidFill>
                          <a:latin typeface="Franklin Gothic Book"/>
                          <a:cs typeface="Franklin Gothic Book"/>
                        </a:rPr>
                        <a:t>, </a:t>
                      </a:r>
                      <a:r>
                        <a:rPr lang="en-US" sz="1800" dirty="0" err="1" smtClean="0">
                          <a:solidFill>
                            <a:srgbClr val="0000FF"/>
                          </a:solidFill>
                          <a:latin typeface="Franklin Gothic Book"/>
                          <a:cs typeface="Franklin Gothic Book"/>
                        </a:rPr>
                        <a:t>LLDPE</a:t>
                      </a:r>
                      <a:r>
                        <a:rPr lang="en-US" sz="1800" dirty="0" smtClean="0">
                          <a:solidFill>
                            <a:srgbClr val="0000FF"/>
                          </a:solidFill>
                          <a:latin typeface="Franklin Gothic Book"/>
                          <a:cs typeface="Franklin Gothic Book"/>
                        </a:rPr>
                        <a:t>)</a:t>
                      </a:r>
                    </a:p>
                    <a:p>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27093">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FF0000"/>
                        </a:solidFill>
                        <a:latin typeface="Franklin Gothic Medium" pitchFamily="34" charset="0"/>
                      </a:endParaRPr>
                    </a:p>
                  </a:txBody>
                  <a:tcPr>
                    <a:lnT w="12700" cap="flat" cmpd="sng" algn="ctr">
                      <a:solidFill>
                        <a:scrgbClr r="0" g="0" b="0"/>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r>
            </a:tbl>
          </a:graphicData>
        </a:graphic>
      </p:graphicFrame>
      <p:sp>
        <p:nvSpPr>
          <p:cNvPr id="11" name="Line 6"/>
          <p:cNvSpPr>
            <a:spLocks noChangeShapeType="1"/>
          </p:cNvSpPr>
          <p:nvPr/>
        </p:nvSpPr>
        <p:spPr bwMode="auto">
          <a:xfrm flipV="1">
            <a:off x="4655408" y="2302818"/>
            <a:ext cx="0" cy="3136103"/>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 name="Text Box 7"/>
          <p:cNvSpPr txBox="1">
            <a:spLocks noChangeArrowheads="1"/>
          </p:cNvSpPr>
          <p:nvPr/>
        </p:nvSpPr>
        <p:spPr bwMode="auto">
          <a:xfrm>
            <a:off x="4228813" y="2501900"/>
            <a:ext cx="49244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r>
              <a:rPr lang="en-US" sz="2000" dirty="0">
                <a:solidFill>
                  <a:srgbClr val="000000"/>
                </a:solidFill>
                <a:latin typeface="Franklin Gothic Medium" pitchFamily="34" charset="0"/>
              </a:rPr>
              <a:t>Thermal &amp; Cost Increases</a:t>
            </a:r>
          </a:p>
        </p:txBody>
      </p:sp>
      <p:sp>
        <p:nvSpPr>
          <p:cNvPr id="3" name="Rectangle 2"/>
          <p:cNvSpPr/>
          <p:nvPr/>
        </p:nvSpPr>
        <p:spPr>
          <a:xfrm>
            <a:off x="474783" y="5909388"/>
            <a:ext cx="8482785" cy="369332"/>
          </a:xfrm>
          <a:prstGeom prst="rect">
            <a:avLst/>
          </a:prstGeom>
        </p:spPr>
        <p:txBody>
          <a:bodyPr wrap="square">
            <a:spAutoFit/>
          </a:bodyPr>
          <a:lstStyle/>
          <a:p>
            <a:pPr fontAlgn="auto">
              <a:spcBef>
                <a:spcPts val="0"/>
              </a:spcBef>
              <a:spcAft>
                <a:spcPts val="0"/>
              </a:spcAft>
              <a:defRPr/>
            </a:pPr>
            <a:r>
              <a:rPr lang="en-US" sz="1800" dirty="0">
                <a:solidFill>
                  <a:srgbClr val="0000FF"/>
                </a:solidFill>
                <a:latin typeface="Franklin Gothic Medium" pitchFamily="34" charset="0"/>
              </a:rPr>
              <a:t>Commodity (&lt;$1.50) </a:t>
            </a:r>
            <a:r>
              <a:rPr lang="en-US" sz="1800" dirty="0">
                <a:solidFill>
                  <a:srgbClr val="000000"/>
                </a:solidFill>
                <a:latin typeface="Franklin Gothic Medium" pitchFamily="34" charset="0"/>
              </a:rPr>
              <a:t>• </a:t>
            </a:r>
            <a:r>
              <a:rPr lang="en-US" sz="1800" dirty="0">
                <a:solidFill>
                  <a:schemeClr val="tx2"/>
                </a:solidFill>
                <a:latin typeface="Franklin Gothic Medium" pitchFamily="34" charset="0"/>
              </a:rPr>
              <a:t>Engineered ($1.50-$4.00)</a:t>
            </a:r>
            <a:r>
              <a:rPr lang="en-US" sz="1800" dirty="0">
                <a:solidFill>
                  <a:srgbClr val="000000"/>
                </a:solidFill>
                <a:latin typeface="Franklin Gothic Medium" pitchFamily="34" charset="0"/>
              </a:rPr>
              <a:t> • </a:t>
            </a:r>
            <a:r>
              <a:rPr lang="en-US" sz="1800" dirty="0">
                <a:solidFill>
                  <a:srgbClr val="FF0000"/>
                </a:solidFill>
                <a:latin typeface="Franklin Gothic Medium" pitchFamily="34" charset="0"/>
              </a:rPr>
              <a:t>High Performance (&gt;$4.00)</a:t>
            </a:r>
          </a:p>
        </p:txBody>
      </p:sp>
    </p:spTree>
    <p:extLst>
      <p:ext uri="{BB962C8B-B14F-4D97-AF65-F5344CB8AC3E}">
        <p14:creationId xmlns:p14="http://schemas.microsoft.com/office/powerpoint/2010/main" val="3361545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Plastic Selection Process</a:t>
            </a:r>
          </a:p>
        </p:txBody>
      </p:sp>
      <p:sp>
        <p:nvSpPr>
          <p:cNvPr id="20483" name="Rectangle 3"/>
          <p:cNvSpPr>
            <a:spLocks noGrp="1"/>
          </p:cNvSpPr>
          <p:nvPr>
            <p:ph type="body" idx="4294967295"/>
          </p:nvPr>
        </p:nvSpPr>
        <p:spPr/>
        <p:txBody>
          <a:bodyPr/>
          <a:lstStyle/>
          <a:p>
            <a:pPr>
              <a:spcBef>
                <a:spcPts val="2400"/>
              </a:spcBef>
            </a:pPr>
            <a:r>
              <a:rPr lang="en-US" smtClean="0">
                <a:latin typeface="Franklin Gothic Medium" pitchFamily="34" charset="0"/>
                <a:ea typeface="ＭＳ Ｐゴシック" pitchFamily="34" charset="-128"/>
              </a:rPr>
              <a:t>Step 1 -- Use Resin Morphology</a:t>
            </a:r>
          </a:p>
          <a:p>
            <a:pPr>
              <a:spcBef>
                <a:spcPts val="2400"/>
              </a:spcBef>
            </a:pPr>
            <a:r>
              <a:rPr lang="en-US" smtClean="0">
                <a:latin typeface="Franklin Gothic Medium" pitchFamily="34" charset="0"/>
                <a:ea typeface="ＭＳ Ｐゴシック" pitchFamily="34" charset="-128"/>
              </a:rPr>
              <a:t>Step 2 -- Use Thermal &amp; Cost Requirements</a:t>
            </a:r>
          </a:p>
          <a:p>
            <a:pPr>
              <a:spcBef>
                <a:spcPts val="2400"/>
              </a:spcBef>
            </a:pPr>
            <a:r>
              <a:rPr lang="en-US" smtClean="0">
                <a:solidFill>
                  <a:srgbClr val="FF0000"/>
                </a:solidFill>
                <a:latin typeface="Franklin Gothic Medium" pitchFamily="34" charset="0"/>
                <a:ea typeface="ＭＳ Ｐゴシック" pitchFamily="34" charset="-128"/>
              </a:rPr>
              <a:t>Step 3 -- Fine Tune &amp; Special Features</a:t>
            </a:r>
          </a:p>
        </p:txBody>
      </p:sp>
    </p:spTree>
    <p:extLst>
      <p:ext uri="{BB962C8B-B14F-4D97-AF65-F5344CB8AC3E}">
        <p14:creationId xmlns:p14="http://schemas.microsoft.com/office/powerpoint/2010/main" val="2122278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idx="4294967295"/>
          </p:nvPr>
        </p:nvSpPr>
        <p:spPr>
          <a:xfrm>
            <a:off x="270669" y="0"/>
            <a:ext cx="8686800" cy="819150"/>
          </a:xfrm>
        </p:spPr>
        <p:txBody>
          <a:bodyPr/>
          <a:lstStyle/>
          <a:p>
            <a:pPr>
              <a:lnSpc>
                <a:spcPct val="80000"/>
              </a:lnSpc>
            </a:pPr>
            <a:r>
              <a:rPr lang="en-US" dirty="0" smtClean="0">
                <a:ea typeface="ＭＳ Ｐゴシック" pitchFamily="34" charset="-128"/>
              </a:rPr>
              <a:t>Engineered &amp; Commodity Resins</a:t>
            </a:r>
          </a:p>
        </p:txBody>
      </p:sp>
      <p:graphicFrame>
        <p:nvGraphicFramePr>
          <p:cNvPr id="8" name="Table 7"/>
          <p:cNvGraphicFramePr>
            <a:graphicFrameLocks noGrp="1"/>
          </p:cNvGraphicFramePr>
          <p:nvPr>
            <p:extLst>
              <p:ext uri="{D42A27DB-BD31-4B8C-83A1-F6EECF244321}">
                <p14:modId xmlns:p14="http://schemas.microsoft.com/office/powerpoint/2010/main" val="1586375574"/>
              </p:ext>
            </p:extLst>
          </p:nvPr>
        </p:nvGraphicFramePr>
        <p:xfrm>
          <a:off x="474783" y="1397000"/>
          <a:ext cx="8212017" cy="4669884"/>
        </p:xfrm>
        <a:graphic>
          <a:graphicData uri="http://schemas.openxmlformats.org/drawingml/2006/table">
            <a:tbl>
              <a:tblPr>
                <a:tableStyleId>{2D5ABB26-0587-4C30-8999-92F81FD0307C}</a:tableStyleId>
              </a:tblPr>
              <a:tblGrid>
                <a:gridCol w="3988166"/>
                <a:gridCol w="225521"/>
                <a:gridCol w="3998330"/>
              </a:tblGrid>
              <a:tr h="421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Franklin Gothic Medium" pitchFamily="34" charset="0"/>
                        </a:rPr>
                        <a:t>Amorphous</a:t>
                      </a:r>
                    </a:p>
                  </a:txBody>
                  <a:tcPr>
                    <a:lnR>
                      <a:noFill/>
                    </a:lnR>
                    <a:lnB w="12700" cap="flat" cmpd="sng" algn="ctr">
                      <a:solidFill>
                        <a:scrgbClr r="0" g="0" b="0"/>
                      </a:solidFill>
                      <a:prstDash val="solid"/>
                      <a:round/>
                      <a:headEnd type="none" w="med" len="med"/>
                      <a:tailEnd type="none" w="med" len="med"/>
                    </a:lnB>
                  </a:tcPr>
                </a:tc>
                <a:tc>
                  <a:txBody>
                    <a:bodyPr/>
                    <a:lstStyle/>
                    <a:p>
                      <a:endParaRPr lang="en-US" dirty="0"/>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Franklin Gothic Medium" pitchFamily="34" charset="0"/>
                        </a:rPr>
                        <a:t>Semi-Crystalline</a:t>
                      </a:r>
                    </a:p>
                  </a:txBody>
                  <a:tcPr>
                    <a:lnL>
                      <a:noFill/>
                    </a:lnL>
                    <a:lnB w="12700" cap="flat" cmpd="sng" algn="ctr">
                      <a:solidFill>
                        <a:scrgbClr r="0" g="0" b="0"/>
                      </a:solidFill>
                      <a:prstDash val="solid"/>
                      <a:round/>
                      <a:headEnd type="none" w="med" len="med"/>
                      <a:tailEnd type="none" w="med" len="med"/>
                    </a:lnB>
                  </a:tcPr>
                </a:tc>
              </a:tr>
              <a:tr h="3321785">
                <a:tc>
                  <a:txBody>
                    <a:bodyPr/>
                    <a:lstStyle/>
                    <a:p>
                      <a:pPr>
                        <a:lnSpc>
                          <a:spcPct val="155000"/>
                        </a:lnSpc>
                      </a:pPr>
                      <a:r>
                        <a:rPr lang="en-US" sz="1800" kern="1200" dirty="0" smtClean="0">
                          <a:solidFill>
                            <a:srgbClr val="FF0000"/>
                          </a:solidFill>
                          <a:latin typeface="Franklin Gothic Book"/>
                          <a:ea typeface="+mn-ea"/>
                          <a:cs typeface="Franklin Gothic Book"/>
                        </a:rPr>
                        <a:t>Amorphous Nylon</a:t>
                      </a:r>
                    </a:p>
                    <a:p>
                      <a:pPr>
                        <a:lnSpc>
                          <a:spcPct val="155000"/>
                        </a:lnSpc>
                      </a:pPr>
                      <a:r>
                        <a:rPr lang="en-US" sz="1800" kern="1200" dirty="0" smtClean="0">
                          <a:solidFill>
                            <a:srgbClr val="FF0000"/>
                          </a:solidFill>
                          <a:latin typeface="Franklin Gothic Book"/>
                          <a:ea typeface="+mn-ea"/>
                          <a:cs typeface="Franklin Gothic Book"/>
                        </a:rPr>
                        <a:t>Polycarbonate (PC)</a:t>
                      </a:r>
                    </a:p>
                    <a:p>
                      <a:pPr>
                        <a:lnSpc>
                          <a:spcPct val="155000"/>
                        </a:lnSpc>
                      </a:pPr>
                      <a:r>
                        <a:rPr lang="en-US" sz="1800" kern="1200" dirty="0" smtClean="0">
                          <a:solidFill>
                            <a:schemeClr val="hlink"/>
                          </a:solidFill>
                          <a:latin typeface="Franklin Gothic Book"/>
                          <a:ea typeface="+mn-ea"/>
                          <a:cs typeface="Franklin Gothic Book"/>
                        </a:rPr>
                        <a:t>Acrylonitrile Butadiene Styrene (ABS)</a:t>
                      </a:r>
                    </a:p>
                    <a:p>
                      <a:pPr>
                        <a:lnSpc>
                          <a:spcPct val="155000"/>
                        </a:lnSpc>
                      </a:pPr>
                      <a:r>
                        <a:rPr lang="en-US" sz="1800" kern="1200" dirty="0" smtClean="0">
                          <a:solidFill>
                            <a:schemeClr val="hlink"/>
                          </a:solidFill>
                          <a:latin typeface="Franklin Gothic Book"/>
                          <a:ea typeface="+mn-ea"/>
                          <a:cs typeface="Franklin Gothic Book"/>
                        </a:rPr>
                        <a:t>Styrene Acrylonitrile (SAN)</a:t>
                      </a:r>
                    </a:p>
                    <a:p>
                      <a:pPr>
                        <a:lnSpc>
                          <a:spcPct val="155000"/>
                        </a:lnSpc>
                      </a:pPr>
                      <a:r>
                        <a:rPr lang="en-US" sz="1800" kern="1200" dirty="0" smtClean="0">
                          <a:solidFill>
                            <a:schemeClr val="hlink"/>
                          </a:solidFill>
                          <a:latin typeface="Franklin Gothic Book"/>
                          <a:ea typeface="+mn-ea"/>
                          <a:cs typeface="Franklin Gothic Book"/>
                        </a:rPr>
                        <a:t>Polystyrene (PS)</a:t>
                      </a:r>
                    </a:p>
                    <a:p>
                      <a:pPr>
                        <a:lnSpc>
                          <a:spcPct val="155000"/>
                        </a:lnSpc>
                      </a:pPr>
                      <a:r>
                        <a:rPr lang="en-US" sz="1800" kern="1200" dirty="0" smtClean="0">
                          <a:solidFill>
                            <a:schemeClr val="hlink"/>
                          </a:solidFill>
                          <a:latin typeface="Franklin Gothic Book"/>
                          <a:ea typeface="+mn-ea"/>
                          <a:cs typeface="Franklin Gothic Book"/>
                        </a:rPr>
                        <a:t>High Impact Polystyrene (HIPS)</a:t>
                      </a:r>
                    </a:p>
                    <a:p>
                      <a:pPr>
                        <a:lnSpc>
                          <a:spcPct val="155000"/>
                        </a:lnSpc>
                      </a:pPr>
                      <a:r>
                        <a:rPr lang="en-US" sz="1800" kern="1200" dirty="0" smtClean="0">
                          <a:solidFill>
                            <a:schemeClr val="hlink"/>
                          </a:solidFill>
                          <a:latin typeface="Franklin Gothic Book"/>
                          <a:ea typeface="+mn-ea"/>
                          <a:cs typeface="Franklin Gothic Book"/>
                        </a:rPr>
                        <a:t>Acrylic (</a:t>
                      </a:r>
                      <a:r>
                        <a:rPr lang="en-US" sz="1800" kern="1200" dirty="0" err="1" smtClean="0">
                          <a:solidFill>
                            <a:schemeClr val="hlink"/>
                          </a:solidFill>
                          <a:latin typeface="Franklin Gothic Book"/>
                          <a:ea typeface="+mn-ea"/>
                          <a:cs typeface="Franklin Gothic Book"/>
                        </a:rPr>
                        <a:t>PMMA</a:t>
                      </a:r>
                      <a:r>
                        <a:rPr lang="en-US" sz="1800" kern="1200" dirty="0" smtClean="0">
                          <a:solidFill>
                            <a:schemeClr val="hlink"/>
                          </a:solidFill>
                          <a:latin typeface="Franklin Gothic Book"/>
                          <a:ea typeface="+mn-ea"/>
                          <a:cs typeface="Franklin Gothic Book"/>
                        </a:rPr>
                        <a:t>)</a:t>
                      </a:r>
                      <a:endParaRPr lang="en-US" sz="1800" kern="1200" dirty="0">
                        <a:solidFill>
                          <a:schemeClr val="hlink"/>
                        </a:solidFill>
                        <a:latin typeface="Franklin Gothic Book"/>
                        <a:ea typeface="+mn-ea"/>
                        <a:cs typeface="Franklin Gothic Book"/>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nchor="ct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155000"/>
                        </a:lnSpc>
                      </a:pPr>
                      <a:r>
                        <a:rPr lang="en-US" sz="1800" kern="1200" dirty="0" smtClean="0">
                          <a:solidFill>
                            <a:srgbClr val="FF0000"/>
                          </a:solidFill>
                          <a:latin typeface="Franklin Gothic Book"/>
                          <a:ea typeface="+mn-ea"/>
                          <a:cs typeface="Franklin Gothic Book"/>
                        </a:rPr>
                        <a:t>Polyamide (PA/Nylons)</a:t>
                      </a:r>
                    </a:p>
                    <a:p>
                      <a:pPr>
                        <a:lnSpc>
                          <a:spcPct val="155000"/>
                        </a:lnSpc>
                      </a:pPr>
                      <a:r>
                        <a:rPr lang="en-US" sz="1800" kern="1200" dirty="0" smtClean="0">
                          <a:solidFill>
                            <a:srgbClr val="FF0000"/>
                          </a:solidFill>
                          <a:latin typeface="Franklin Gothic Book"/>
                          <a:ea typeface="+mn-ea"/>
                          <a:cs typeface="Franklin Gothic Book"/>
                        </a:rPr>
                        <a:t>Polyethylene Terephthalate (PET)</a:t>
                      </a:r>
                    </a:p>
                    <a:p>
                      <a:pPr>
                        <a:lnSpc>
                          <a:spcPct val="155000"/>
                        </a:lnSpc>
                      </a:pPr>
                      <a:r>
                        <a:rPr lang="en-US" sz="1800" kern="1200" dirty="0" err="1" smtClean="0">
                          <a:solidFill>
                            <a:srgbClr val="FF0000"/>
                          </a:solidFill>
                          <a:latin typeface="Franklin Gothic Book"/>
                          <a:ea typeface="+mn-ea"/>
                          <a:cs typeface="Franklin Gothic Book"/>
                        </a:rPr>
                        <a:t>Polybutylene</a:t>
                      </a:r>
                      <a:r>
                        <a:rPr lang="en-US" sz="1800" kern="1200" dirty="0" smtClean="0">
                          <a:solidFill>
                            <a:srgbClr val="FF0000"/>
                          </a:solidFill>
                          <a:latin typeface="Franklin Gothic Book"/>
                          <a:ea typeface="+mn-ea"/>
                          <a:cs typeface="Franklin Gothic Book"/>
                        </a:rPr>
                        <a:t> Terephthalate (</a:t>
                      </a:r>
                      <a:r>
                        <a:rPr lang="en-US" sz="1800" kern="1200" dirty="0" err="1" smtClean="0">
                          <a:solidFill>
                            <a:srgbClr val="FF0000"/>
                          </a:solidFill>
                          <a:latin typeface="Franklin Gothic Book"/>
                          <a:ea typeface="+mn-ea"/>
                          <a:cs typeface="Franklin Gothic Book"/>
                        </a:rPr>
                        <a:t>PBT</a:t>
                      </a:r>
                      <a:r>
                        <a:rPr lang="en-US" sz="1800" kern="1200" dirty="0" smtClean="0">
                          <a:solidFill>
                            <a:srgbClr val="FF0000"/>
                          </a:solidFill>
                          <a:latin typeface="Franklin Gothic Book"/>
                          <a:ea typeface="+mn-ea"/>
                          <a:cs typeface="Franklin Gothic Book"/>
                        </a:rPr>
                        <a:t>)</a:t>
                      </a:r>
                    </a:p>
                    <a:p>
                      <a:pPr>
                        <a:lnSpc>
                          <a:spcPct val="155000"/>
                        </a:lnSpc>
                      </a:pPr>
                      <a:r>
                        <a:rPr lang="en-US" sz="1800" kern="1200" dirty="0" err="1" smtClean="0">
                          <a:solidFill>
                            <a:srgbClr val="FF0000"/>
                          </a:solidFill>
                          <a:latin typeface="Franklin Gothic Book"/>
                          <a:ea typeface="+mn-ea"/>
                          <a:cs typeface="Franklin Gothic Book"/>
                        </a:rPr>
                        <a:t>Acetal</a:t>
                      </a:r>
                      <a:r>
                        <a:rPr lang="en-US" sz="1800" kern="1200" dirty="0" smtClean="0">
                          <a:solidFill>
                            <a:srgbClr val="FF0000"/>
                          </a:solidFill>
                          <a:latin typeface="Franklin Gothic Book"/>
                          <a:ea typeface="+mn-ea"/>
                          <a:cs typeface="Franklin Gothic Book"/>
                        </a:rPr>
                        <a:t> (</a:t>
                      </a:r>
                      <a:r>
                        <a:rPr lang="en-US" sz="1800" kern="1200" dirty="0" err="1" smtClean="0">
                          <a:solidFill>
                            <a:srgbClr val="FF0000"/>
                          </a:solidFill>
                          <a:latin typeface="Franklin Gothic Book"/>
                          <a:ea typeface="+mn-ea"/>
                          <a:cs typeface="Franklin Gothic Book"/>
                        </a:rPr>
                        <a:t>POM</a:t>
                      </a:r>
                      <a:r>
                        <a:rPr lang="en-US" sz="1800" kern="1200" dirty="0" smtClean="0">
                          <a:solidFill>
                            <a:srgbClr val="FF0000"/>
                          </a:solidFill>
                          <a:latin typeface="Franklin Gothic Book"/>
                          <a:ea typeface="+mn-ea"/>
                          <a:cs typeface="Franklin Gothic Book"/>
                        </a:rPr>
                        <a:t>)</a:t>
                      </a:r>
                    </a:p>
                    <a:p>
                      <a:pPr>
                        <a:lnSpc>
                          <a:spcPct val="155000"/>
                        </a:lnSpc>
                      </a:pPr>
                      <a:r>
                        <a:rPr lang="en-US" sz="1800" kern="1200" dirty="0" smtClean="0">
                          <a:solidFill>
                            <a:srgbClr val="0000FF"/>
                          </a:solidFill>
                          <a:latin typeface="Franklin Gothic Book"/>
                          <a:ea typeface="+mn-ea"/>
                          <a:cs typeface="Franklin Gothic Book"/>
                        </a:rPr>
                        <a:t>Polylactic Acid (</a:t>
                      </a:r>
                      <a:r>
                        <a:rPr lang="en-US" sz="1800" kern="1200" dirty="0" err="1" smtClean="0">
                          <a:solidFill>
                            <a:srgbClr val="0000FF"/>
                          </a:solidFill>
                          <a:latin typeface="Franklin Gothic Book"/>
                          <a:ea typeface="+mn-ea"/>
                          <a:cs typeface="Franklin Gothic Book"/>
                        </a:rPr>
                        <a:t>PLA</a:t>
                      </a:r>
                      <a:r>
                        <a:rPr lang="en-US" sz="1800" kern="1200" dirty="0" smtClean="0">
                          <a:solidFill>
                            <a:srgbClr val="0000FF"/>
                          </a:solidFill>
                          <a:latin typeface="Franklin Gothic Book"/>
                          <a:ea typeface="+mn-ea"/>
                          <a:cs typeface="Franklin Gothic Book"/>
                        </a:rPr>
                        <a:t>)</a:t>
                      </a:r>
                    </a:p>
                    <a:p>
                      <a:pPr>
                        <a:lnSpc>
                          <a:spcPct val="155000"/>
                        </a:lnSpc>
                      </a:pPr>
                      <a:r>
                        <a:rPr lang="en-US" sz="1800" kern="1200" dirty="0" smtClean="0">
                          <a:solidFill>
                            <a:schemeClr val="hlink"/>
                          </a:solidFill>
                          <a:latin typeface="Franklin Gothic Book"/>
                          <a:ea typeface="+mn-ea"/>
                          <a:cs typeface="Franklin Gothic Book"/>
                        </a:rPr>
                        <a:t>Polypropylene (</a:t>
                      </a:r>
                      <a:r>
                        <a:rPr lang="en-US" sz="1800" kern="1200" dirty="0" err="1" smtClean="0">
                          <a:solidFill>
                            <a:schemeClr val="hlink"/>
                          </a:solidFill>
                          <a:latin typeface="Franklin Gothic Book"/>
                          <a:ea typeface="+mn-ea"/>
                          <a:cs typeface="Franklin Gothic Book"/>
                        </a:rPr>
                        <a:t>PP</a:t>
                      </a:r>
                      <a:r>
                        <a:rPr lang="en-US" sz="1800" kern="1200" dirty="0" smtClean="0">
                          <a:solidFill>
                            <a:schemeClr val="hlink"/>
                          </a:solidFill>
                          <a:latin typeface="Franklin Gothic Book"/>
                          <a:ea typeface="+mn-ea"/>
                          <a:cs typeface="Franklin Gothic Book"/>
                        </a:rPr>
                        <a:t>)</a:t>
                      </a:r>
                    </a:p>
                    <a:p>
                      <a:pPr>
                        <a:lnSpc>
                          <a:spcPct val="155000"/>
                        </a:lnSpc>
                      </a:pPr>
                      <a:r>
                        <a:rPr lang="en-US" sz="1800" kern="1200" dirty="0" smtClean="0">
                          <a:solidFill>
                            <a:schemeClr val="hlink"/>
                          </a:solidFill>
                          <a:latin typeface="Franklin Gothic Book"/>
                          <a:ea typeface="+mn-ea"/>
                          <a:cs typeface="Franklin Gothic Book"/>
                        </a:rPr>
                        <a:t>Polyethylene (</a:t>
                      </a:r>
                      <a:r>
                        <a:rPr lang="en-US" sz="1800" kern="1200" dirty="0" err="1" smtClean="0">
                          <a:solidFill>
                            <a:schemeClr val="hlink"/>
                          </a:solidFill>
                          <a:latin typeface="Franklin Gothic Book"/>
                          <a:ea typeface="+mn-ea"/>
                          <a:cs typeface="Franklin Gothic Book"/>
                        </a:rPr>
                        <a:t>HDPE</a:t>
                      </a:r>
                      <a:r>
                        <a:rPr lang="en-US" sz="1800" kern="1200" dirty="0" smtClean="0">
                          <a:solidFill>
                            <a:schemeClr val="hlink"/>
                          </a:solidFill>
                          <a:latin typeface="Franklin Gothic Book"/>
                          <a:ea typeface="+mn-ea"/>
                          <a:cs typeface="Franklin Gothic Book"/>
                        </a:rPr>
                        <a:t>, </a:t>
                      </a:r>
                      <a:r>
                        <a:rPr lang="en-US" sz="1800" kern="1200" dirty="0" err="1" smtClean="0">
                          <a:solidFill>
                            <a:schemeClr val="hlink"/>
                          </a:solidFill>
                          <a:latin typeface="Franklin Gothic Book"/>
                          <a:ea typeface="+mn-ea"/>
                          <a:cs typeface="Franklin Gothic Book"/>
                        </a:rPr>
                        <a:t>LDPE</a:t>
                      </a:r>
                      <a:r>
                        <a:rPr lang="en-US" sz="1800" kern="1200" dirty="0" smtClean="0">
                          <a:solidFill>
                            <a:schemeClr val="hlink"/>
                          </a:solidFill>
                          <a:latin typeface="Franklin Gothic Book"/>
                          <a:ea typeface="+mn-ea"/>
                          <a:cs typeface="Franklin Gothic Book"/>
                        </a:rPr>
                        <a:t>, </a:t>
                      </a:r>
                      <a:r>
                        <a:rPr lang="en-US" sz="1800" kern="1200" dirty="0" err="1" smtClean="0">
                          <a:solidFill>
                            <a:schemeClr val="hlink"/>
                          </a:solidFill>
                          <a:latin typeface="Franklin Gothic Book"/>
                          <a:ea typeface="+mn-ea"/>
                          <a:cs typeface="Franklin Gothic Book"/>
                        </a:rPr>
                        <a:t>LLDPE</a:t>
                      </a:r>
                      <a:r>
                        <a:rPr lang="en-US" sz="1800" kern="1200" dirty="0" smtClean="0">
                          <a:solidFill>
                            <a:schemeClr val="hlink"/>
                          </a:solidFill>
                          <a:latin typeface="Franklin Gothic Book"/>
                          <a:ea typeface="+mn-ea"/>
                          <a:cs typeface="Franklin Gothic Book"/>
                        </a:rPr>
                        <a:t>)</a:t>
                      </a:r>
                      <a:endParaRPr lang="en-US" dirty="0">
                        <a:latin typeface="Franklin Gothic Book"/>
                        <a:cs typeface="Franklin Gothic Book"/>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27093">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000FF"/>
                          </a:solidFill>
                          <a:latin typeface="+mj-lt"/>
                          <a:ea typeface="+mn-ea"/>
                          <a:cs typeface="+mn-cs"/>
                        </a:rPr>
                        <a:t> Commodity (&lt;$1.50)</a:t>
                      </a:r>
                      <a:r>
                        <a:rPr lang="en-US" sz="1800" kern="1200" baseline="0" dirty="0" smtClean="0">
                          <a:solidFill>
                            <a:srgbClr val="0000FF"/>
                          </a:solidFill>
                          <a:latin typeface="+mj-lt"/>
                          <a:ea typeface="+mn-ea"/>
                          <a:cs typeface="+mn-cs"/>
                        </a:rPr>
                        <a:t> </a:t>
                      </a:r>
                      <a:r>
                        <a:rPr lang="en-US" sz="1800" kern="1200" baseline="0" dirty="0" smtClean="0">
                          <a:solidFill>
                            <a:srgbClr val="000000"/>
                          </a:solidFill>
                          <a:latin typeface="+mj-lt"/>
                          <a:ea typeface="+mn-ea"/>
                          <a:cs typeface="+mn-cs"/>
                        </a:rPr>
                        <a:t>• </a:t>
                      </a:r>
                      <a:r>
                        <a:rPr lang="en-US" sz="1800" kern="1200" dirty="0" smtClean="0">
                          <a:solidFill>
                            <a:srgbClr val="FF0000"/>
                          </a:solidFill>
                          <a:latin typeface="+mj-lt"/>
                          <a:ea typeface="+mn-ea"/>
                          <a:cs typeface="+mn-cs"/>
                        </a:rPr>
                        <a:t>Engineering ($1.50-$4.00) </a:t>
                      </a:r>
                      <a:endParaRPr lang="en-US" sz="1800" dirty="0" smtClean="0">
                        <a:solidFill>
                          <a:srgbClr val="FF0000"/>
                        </a:solidFill>
                        <a:latin typeface="+mj-lt"/>
                      </a:endParaRPr>
                    </a:p>
                  </a:txBody>
                  <a:tcPr>
                    <a:lnT w="12700" cap="flat" cmpd="sng" algn="ctr">
                      <a:solidFill>
                        <a:scrgbClr r="0" g="0" b="0"/>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504146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200" dirty="0" smtClean="0">
                <a:ea typeface="ＭＳ Ｐゴシック" pitchFamily="34" charset="-128"/>
              </a:rPr>
              <a:t>Independent Specialty Compounder</a:t>
            </a:r>
          </a:p>
        </p:txBody>
      </p:sp>
      <p:sp>
        <p:nvSpPr>
          <p:cNvPr id="4099" name="Rectangle 3"/>
          <p:cNvSpPr>
            <a:spLocks noGrp="1" noChangeArrowheads="1"/>
          </p:cNvSpPr>
          <p:nvPr>
            <p:ph idx="1"/>
          </p:nvPr>
        </p:nvSpPr>
        <p:spPr/>
        <p:txBody>
          <a:bodyPr/>
          <a:lstStyle/>
          <a:p>
            <a:pPr>
              <a:spcAft>
                <a:spcPts val="1200"/>
              </a:spcAft>
            </a:pPr>
            <a:r>
              <a:rPr lang="en-US" sz="3200" b="1" dirty="0" smtClean="0">
                <a:ea typeface="ＭＳ Ｐゴシック" pitchFamily="34" charset="-128"/>
              </a:rPr>
              <a:t>Compounder</a:t>
            </a:r>
            <a:r>
              <a:rPr lang="en-US" dirty="0" smtClean="0">
                <a:ea typeface="ＭＳ Ｐゴシック" pitchFamily="34" charset="-128"/>
                <a:sym typeface="Wingdings"/>
              </a:rPr>
              <a:t></a:t>
            </a:r>
            <a:r>
              <a:rPr lang="en-US" sz="3200" dirty="0" smtClean="0">
                <a:ea typeface="ＭＳ Ｐゴシック" pitchFamily="34" charset="-128"/>
              </a:rPr>
              <a:t> </a:t>
            </a:r>
            <a:r>
              <a:rPr lang="en-US" sz="3200" dirty="0" smtClean="0">
                <a:latin typeface="Franklin Gothic Book"/>
                <a:ea typeface="ＭＳ Ｐゴシック" pitchFamily="34" charset="-128"/>
                <a:cs typeface="Franklin Gothic Book"/>
              </a:rPr>
              <a:t>We blend thermoplastic resins with fillers, additives, and modifiers</a:t>
            </a:r>
          </a:p>
          <a:p>
            <a:pPr>
              <a:spcAft>
                <a:spcPts val="1200"/>
              </a:spcAft>
            </a:pPr>
            <a:r>
              <a:rPr lang="en-US" sz="3200" b="1" dirty="0" smtClean="0">
                <a:ea typeface="ＭＳ Ｐゴシック" pitchFamily="34" charset="-128"/>
              </a:rPr>
              <a:t>Specialty</a:t>
            </a:r>
            <a:r>
              <a:rPr lang="en-US" sz="3200" dirty="0" smtClean="0">
                <a:ea typeface="ＭＳ Ｐゴシック" pitchFamily="34" charset="-128"/>
              </a:rPr>
              <a:t> </a:t>
            </a:r>
            <a:r>
              <a:rPr lang="en-US" sz="3200" dirty="0" smtClean="0">
                <a:ea typeface="ＭＳ Ｐゴシック" pitchFamily="34" charset="-128"/>
                <a:sym typeface="Wingdings"/>
              </a:rPr>
              <a:t></a:t>
            </a:r>
            <a:r>
              <a:rPr lang="en-US" sz="3200" dirty="0" smtClean="0">
                <a:ea typeface="ＭＳ Ｐゴシック" pitchFamily="34" charset="-128"/>
              </a:rPr>
              <a:t> </a:t>
            </a:r>
            <a:r>
              <a:rPr lang="en-US" sz="3200" dirty="0" smtClean="0">
                <a:latin typeface="Franklin Gothic Book"/>
                <a:ea typeface="ＭＳ Ｐゴシック" pitchFamily="34" charset="-128"/>
                <a:cs typeface="Franklin Gothic Book"/>
              </a:rPr>
              <a:t>We create engineered formulations</a:t>
            </a:r>
          </a:p>
          <a:p>
            <a:pPr>
              <a:spcAft>
                <a:spcPts val="1200"/>
              </a:spcAft>
            </a:pPr>
            <a:r>
              <a:rPr lang="en-US" sz="3200" b="1" dirty="0" smtClean="0">
                <a:ea typeface="ＭＳ Ｐゴシック" pitchFamily="34" charset="-128"/>
              </a:rPr>
              <a:t>Independent</a:t>
            </a:r>
            <a:r>
              <a:rPr lang="en-US" sz="3200" dirty="0" smtClean="0">
                <a:ea typeface="ＭＳ Ｐゴシック" pitchFamily="34" charset="-128"/>
              </a:rPr>
              <a:t> </a:t>
            </a:r>
            <a:r>
              <a:rPr lang="en-US" sz="3200" dirty="0" smtClean="0">
                <a:ea typeface="ＭＳ Ｐゴシック" pitchFamily="34" charset="-128"/>
                <a:sym typeface="Wingdings"/>
              </a:rPr>
              <a:t></a:t>
            </a:r>
            <a:r>
              <a:rPr lang="en-US" sz="3200" dirty="0" smtClean="0">
                <a:ea typeface="ＭＳ Ｐゴシック" pitchFamily="34" charset="-128"/>
              </a:rPr>
              <a:t> </a:t>
            </a:r>
            <a:r>
              <a:rPr lang="en-US" sz="3200" dirty="0" smtClean="0">
                <a:latin typeface="Franklin Gothic Book"/>
                <a:ea typeface="ＭＳ Ｐゴシック" pitchFamily="34" charset="-128"/>
                <a:cs typeface="Franklin Gothic Book"/>
              </a:rPr>
              <a:t>We are unbiased in our selection of raw materials</a:t>
            </a:r>
          </a:p>
        </p:txBody>
      </p:sp>
    </p:spTree>
    <p:extLst>
      <p:ext uri="{BB962C8B-B14F-4D97-AF65-F5344CB8AC3E}">
        <p14:creationId xmlns:p14="http://schemas.microsoft.com/office/powerpoint/2010/main" val="33107414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Styrenic Features</a:t>
            </a:r>
          </a:p>
        </p:txBody>
      </p:sp>
      <p:sp>
        <p:nvSpPr>
          <p:cNvPr id="4" name="Rectangle 3"/>
          <p:cNvSpPr txBox="1">
            <a:spLocks/>
          </p:cNvSpPr>
          <p:nvPr/>
        </p:nvSpPr>
        <p:spPr bwMode="auto">
          <a:xfrm>
            <a:off x="457200" y="1428044"/>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Low Shrink, Low Warp, Tight Dimensional Tolerances, Transparent (except HIPS &amp; ABS), Poor Chemical &amp; Abrasion</a:t>
            </a:r>
          </a:p>
          <a:p>
            <a:pPr marL="0" indent="0">
              <a:spcBef>
                <a:spcPts val="1200"/>
              </a:spcBef>
              <a:buFont typeface="Arial" charset="0"/>
              <a:buNone/>
            </a:pPr>
            <a:endParaRPr lang="en-US" sz="800" smtClean="0">
              <a:latin typeface="Franklin Gothic Medium" pitchFamily="34" charset="0"/>
              <a:ea typeface="ＭＳ Ｐゴシック" pitchFamily="34" charset="-128"/>
            </a:endParaRPr>
          </a:p>
          <a:p>
            <a:pPr marL="457200" lvl="1" indent="0">
              <a:spcBef>
                <a:spcPts val="1200"/>
              </a:spcBef>
              <a:buFont typeface="Arial" charset="0"/>
              <a:buNone/>
            </a:pPr>
            <a:r>
              <a:rPr lang="en-US" sz="2400" b="1" smtClean="0">
                <a:ea typeface="ＭＳ Ｐゴシック" pitchFamily="34" charset="-128"/>
              </a:rPr>
              <a:t>PS</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Good Transparency @ Low Cost, Brittle</a:t>
            </a:r>
          </a:p>
          <a:p>
            <a:pPr marL="457200" lvl="1" indent="0">
              <a:spcBef>
                <a:spcPts val="1200"/>
              </a:spcBef>
              <a:buFont typeface="Arial" charset="0"/>
              <a:buNone/>
            </a:pPr>
            <a:r>
              <a:rPr lang="en-US" sz="2400" b="1" smtClean="0">
                <a:ea typeface="ＭＳ Ｐゴシック" pitchFamily="34" charset="-128"/>
              </a:rPr>
              <a:t>HIPS</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Moderate Impact Resistance @ Low Cost</a:t>
            </a:r>
          </a:p>
          <a:p>
            <a:pPr marL="457200" lvl="1" indent="0">
              <a:spcBef>
                <a:spcPts val="1200"/>
              </a:spcBef>
              <a:buFont typeface="Arial" charset="0"/>
              <a:buNone/>
            </a:pPr>
            <a:r>
              <a:rPr lang="en-US" sz="2400" b="1" smtClean="0">
                <a:ea typeface="ＭＳ Ｐゴシック" pitchFamily="34" charset="-128"/>
              </a:rPr>
              <a:t>SAN </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Good Transparency, Slightly Better Chemical </a:t>
            </a:r>
            <a:br>
              <a:rPr lang="en-US" sz="2400" smtClean="0">
                <a:ea typeface="ＭＳ Ｐゴシック" pitchFamily="34" charset="-128"/>
              </a:rPr>
            </a:br>
            <a:r>
              <a:rPr lang="en-US" sz="2400" smtClean="0">
                <a:ea typeface="ＭＳ Ｐゴシック" pitchFamily="34" charset="-128"/>
              </a:rPr>
              <a:t>             Resistance, Brittle, Low Cost</a:t>
            </a:r>
          </a:p>
          <a:p>
            <a:pPr marL="457200" lvl="1" indent="0">
              <a:spcBef>
                <a:spcPts val="1200"/>
              </a:spcBef>
              <a:buFont typeface="Arial" charset="0"/>
              <a:buNone/>
            </a:pPr>
            <a:r>
              <a:rPr lang="en-US" sz="2400" b="1" smtClean="0">
                <a:ea typeface="ＭＳ Ｐゴシック" pitchFamily="34" charset="-128"/>
              </a:rPr>
              <a:t>ABS </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Excellent Impact Resistance &amp; Gloss, Slightly </a:t>
            </a:r>
            <a:br>
              <a:rPr lang="en-US" sz="2400" smtClean="0">
                <a:ea typeface="ＭＳ Ｐゴシック" pitchFamily="34" charset="-128"/>
              </a:rPr>
            </a:br>
            <a:r>
              <a:rPr lang="en-US" sz="2400" smtClean="0">
                <a:ea typeface="ＭＳ Ｐゴシック" pitchFamily="34" charset="-128"/>
              </a:rPr>
              <a:t>             Better Chemical Resistance, Low-Moderate Cost</a:t>
            </a:r>
            <a:endParaRPr lang="en-US" sz="2400" dirty="0" smtClean="0">
              <a:ea typeface="ＭＳ Ｐゴシック" pitchFamily="34" charset="-128"/>
            </a:endParaRPr>
          </a:p>
        </p:txBody>
      </p:sp>
    </p:spTree>
    <p:extLst>
      <p:ext uri="{BB962C8B-B14F-4D97-AF65-F5344CB8AC3E}">
        <p14:creationId xmlns:p14="http://schemas.microsoft.com/office/powerpoint/2010/main" val="26634103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Acrylic Features</a:t>
            </a:r>
          </a:p>
        </p:txBody>
      </p:sp>
      <p:sp>
        <p:nvSpPr>
          <p:cNvPr id="4" name="Rectangle 3"/>
          <p:cNvSpPr txBox="1">
            <a:spLocks/>
          </p:cNvSpPr>
          <p:nvPr/>
        </p:nvSpPr>
        <p:spPr bwMode="auto">
          <a:xfrm>
            <a:off x="457200" y="1456266"/>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Low Shrink, Low Warp, Tight Dimensional Tolerances, Transparent, Poor Chemical &amp; Abrasion</a:t>
            </a:r>
          </a:p>
          <a:p>
            <a:pPr marL="0" indent="0">
              <a:spcBef>
                <a:spcPts val="1200"/>
              </a:spcBef>
              <a:buFont typeface="Arial" charset="0"/>
              <a:buNone/>
            </a:pPr>
            <a:endParaRPr lang="en-US" sz="800" smtClean="0">
              <a:latin typeface="Franklin Gothic Medium" pitchFamily="34" charset="0"/>
              <a:ea typeface="ＭＳ Ｐゴシック" pitchFamily="34" charset="-128"/>
            </a:endParaRPr>
          </a:p>
          <a:p>
            <a:pPr marL="457200" lvl="1" indent="0">
              <a:spcBef>
                <a:spcPts val="1200"/>
              </a:spcBef>
              <a:buFont typeface="Arial" charset="0"/>
              <a:buNone/>
            </a:pPr>
            <a:r>
              <a:rPr lang="en-US" b="1" smtClean="0">
                <a:ea typeface="ＭＳ Ｐゴシック" pitchFamily="34" charset="-128"/>
              </a:rPr>
              <a:t>PMMA</a:t>
            </a:r>
            <a:r>
              <a:rPr lang="en-US" smtClean="0">
                <a:ea typeface="ＭＳ Ｐゴシック" pitchFamily="34" charset="-128"/>
              </a:rPr>
              <a:t> </a:t>
            </a:r>
            <a:r>
              <a:rPr lang="en-US" smtClean="0">
                <a:ea typeface="ＭＳ Ｐゴシック" pitchFamily="34" charset="-128"/>
                <a:sym typeface="Wingdings"/>
              </a:rPr>
              <a:t></a:t>
            </a:r>
            <a:r>
              <a:rPr lang="en-US" smtClean="0">
                <a:ea typeface="ＭＳ Ｐゴシック" pitchFamily="34" charset="-128"/>
              </a:rPr>
              <a:t> Optical Quality Transparency, Excellent </a:t>
            </a:r>
            <a:br>
              <a:rPr lang="en-US" smtClean="0">
                <a:ea typeface="ＭＳ Ｐゴシック" pitchFamily="34" charset="-128"/>
              </a:rPr>
            </a:br>
            <a:r>
              <a:rPr lang="en-US" smtClean="0">
                <a:ea typeface="ＭＳ Ｐゴシック" pitchFamily="34" charset="-128"/>
              </a:rPr>
              <a:t>                 UV Stability, Brittle, Low Cost</a:t>
            </a:r>
            <a:endParaRPr lang="en-US" u="sng" smtClean="0">
              <a:ea typeface="ＭＳ Ｐゴシック" pitchFamily="34" charset="-128"/>
            </a:endParaRPr>
          </a:p>
          <a:p>
            <a:endParaRPr lang="en-US" sz="2800" dirty="0" smtClean="0">
              <a:latin typeface="Franklin Gothic Medium" pitchFamily="34" charset="0"/>
              <a:ea typeface="ＭＳ Ｐゴシック" pitchFamily="34" charset="-128"/>
            </a:endParaRPr>
          </a:p>
        </p:txBody>
      </p:sp>
    </p:spTree>
    <p:extLst>
      <p:ext uri="{BB962C8B-B14F-4D97-AF65-F5344CB8AC3E}">
        <p14:creationId xmlns:p14="http://schemas.microsoft.com/office/powerpoint/2010/main" val="14004818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Polycarbonate Features</a:t>
            </a:r>
          </a:p>
        </p:txBody>
      </p:sp>
      <p:sp>
        <p:nvSpPr>
          <p:cNvPr id="4" name="Rectangle 3"/>
          <p:cNvSpPr txBox="1">
            <a:spLocks/>
          </p:cNvSpPr>
          <p:nvPr/>
        </p:nvSpPr>
        <p:spPr bwMode="auto">
          <a:xfrm>
            <a:off x="457200" y="1456266"/>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Low Shrink, Low Warp, Tight Dimensional Tolerances, Transparent, Poor Chemical &amp; Abrasion</a:t>
            </a:r>
          </a:p>
          <a:p>
            <a:pPr marL="0" indent="0">
              <a:spcBef>
                <a:spcPts val="1200"/>
              </a:spcBef>
              <a:buFont typeface="Arial" charset="0"/>
              <a:buNone/>
            </a:pPr>
            <a:endParaRPr lang="en-US" sz="800" smtClean="0">
              <a:latin typeface="Franklin Gothic Medium" pitchFamily="34" charset="0"/>
              <a:ea typeface="ＭＳ Ｐゴシック" pitchFamily="34" charset="-128"/>
            </a:endParaRPr>
          </a:p>
          <a:p>
            <a:pPr marL="457200" lvl="1" indent="0">
              <a:spcBef>
                <a:spcPts val="1200"/>
              </a:spcBef>
              <a:buFont typeface="Arial" charset="0"/>
              <a:buNone/>
            </a:pPr>
            <a:r>
              <a:rPr lang="en-US" b="1" smtClean="0">
                <a:ea typeface="ＭＳ Ｐゴシック" pitchFamily="34" charset="-128"/>
              </a:rPr>
              <a:t>PC</a:t>
            </a:r>
            <a:r>
              <a:rPr lang="en-US" smtClean="0">
                <a:ea typeface="ＭＳ Ｐゴシック" pitchFamily="34" charset="-128"/>
              </a:rPr>
              <a:t> </a:t>
            </a:r>
            <a:r>
              <a:rPr lang="en-US" smtClean="0">
                <a:ea typeface="ＭＳ Ｐゴシック" pitchFamily="34" charset="-128"/>
                <a:sym typeface="Wingdings"/>
              </a:rPr>
              <a:t></a:t>
            </a:r>
            <a:r>
              <a:rPr lang="en-US" smtClean="0">
                <a:ea typeface="ＭＳ Ｐゴシック" pitchFamily="34" charset="-128"/>
              </a:rPr>
              <a:t> Optical Quality Transparency, High Impact </a:t>
            </a:r>
            <a:br>
              <a:rPr lang="en-US" smtClean="0">
                <a:ea typeface="ＭＳ Ｐゴシック" pitchFamily="34" charset="-128"/>
              </a:rPr>
            </a:br>
            <a:r>
              <a:rPr lang="en-US" smtClean="0">
                <a:ea typeface="ＭＳ Ｐゴシック" pitchFamily="34" charset="-128"/>
              </a:rPr>
              <a:t>           Resistance, Moderate Cost</a:t>
            </a:r>
            <a:endParaRPr lang="en-US" u="sng" smtClean="0">
              <a:ea typeface="ＭＳ Ｐゴシック" pitchFamily="34" charset="-128"/>
            </a:endParaRPr>
          </a:p>
          <a:p>
            <a:endParaRPr lang="en-US" dirty="0" smtClean="0">
              <a:latin typeface="Franklin Gothic Medium" pitchFamily="34" charset="0"/>
              <a:ea typeface="ＭＳ Ｐゴシック" pitchFamily="34" charset="-128"/>
            </a:endParaRPr>
          </a:p>
        </p:txBody>
      </p:sp>
    </p:spTree>
    <p:extLst>
      <p:ext uri="{BB962C8B-B14F-4D97-AF65-F5344CB8AC3E}">
        <p14:creationId xmlns:p14="http://schemas.microsoft.com/office/powerpoint/2010/main" val="40362426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Olefin Features</a:t>
            </a:r>
          </a:p>
        </p:txBody>
      </p:sp>
      <p:sp>
        <p:nvSpPr>
          <p:cNvPr id="4" name="Rectangle 3"/>
          <p:cNvSpPr txBox="1">
            <a:spLocks/>
          </p:cNvSpPr>
          <p:nvPr/>
        </p:nvSpPr>
        <p:spPr bwMode="auto">
          <a:xfrm>
            <a:off x="457200" y="1461608"/>
            <a:ext cx="8229600" cy="5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dirty="0" smtClean="0">
                <a:latin typeface="Franklin Gothic Medium" pitchFamily="34" charset="0"/>
                <a:ea typeface="ＭＳ Ｐゴシック" pitchFamily="34" charset="-128"/>
              </a:rPr>
              <a:t>Morphology Features</a:t>
            </a:r>
            <a:r>
              <a:rPr lang="en-US" sz="2800" dirty="0" smtClean="0">
                <a:latin typeface="Franklin Gothic Medium" pitchFamily="34" charset="0"/>
                <a:ea typeface="ＭＳ Ｐゴシック" pitchFamily="34" charset="-128"/>
              </a:rPr>
              <a:t> -- Excellent Chemical Resistance, Excellent Abrasion Resistance, Good Flow in Thin Mold Sections, Poor Dimensions</a:t>
            </a:r>
          </a:p>
          <a:p>
            <a:pPr marL="0" indent="0">
              <a:spcBef>
                <a:spcPts val="1200"/>
              </a:spcBef>
              <a:buFont typeface="Arial" charset="0"/>
              <a:buNone/>
            </a:pPr>
            <a:endParaRPr lang="en-US" sz="800" dirty="0" smtClean="0">
              <a:latin typeface="Franklin Gothic Medium" pitchFamily="34" charset="0"/>
              <a:ea typeface="ＭＳ Ｐゴシック" pitchFamily="34" charset="-128"/>
            </a:endParaRPr>
          </a:p>
          <a:p>
            <a:pPr marL="457200" lvl="1" indent="0">
              <a:spcBef>
                <a:spcPts val="1200"/>
              </a:spcBef>
              <a:buFont typeface="Arial" charset="0"/>
              <a:buNone/>
            </a:pPr>
            <a:r>
              <a:rPr lang="en-US" b="1" dirty="0" smtClean="0">
                <a:ea typeface="ＭＳ Ｐゴシック" pitchFamily="34" charset="-128"/>
              </a:rPr>
              <a:t>PP</a:t>
            </a:r>
            <a:r>
              <a:rPr lang="en-US" dirty="0" smtClean="0">
                <a:ea typeface="ＭＳ Ｐゴシック" pitchFamily="34" charset="-128"/>
              </a:rPr>
              <a:t>       </a:t>
            </a:r>
            <a:r>
              <a:rPr lang="en-US" dirty="0" smtClean="0">
                <a:ea typeface="ＭＳ Ｐゴシック" pitchFamily="34" charset="-128"/>
                <a:sym typeface="Wingdings"/>
              </a:rPr>
              <a:t></a:t>
            </a:r>
            <a:r>
              <a:rPr lang="en-US" dirty="0" smtClean="0">
                <a:ea typeface="ＭＳ Ｐゴシック" pitchFamily="34" charset="-128"/>
              </a:rPr>
              <a:t> Low Density, Better Thermal Resistance </a:t>
            </a:r>
            <a:br>
              <a:rPr lang="en-US" dirty="0" smtClean="0">
                <a:ea typeface="ＭＳ Ｐゴシック" pitchFamily="34" charset="-128"/>
              </a:rPr>
            </a:br>
            <a:r>
              <a:rPr lang="en-US" dirty="0" smtClean="0">
                <a:ea typeface="ＭＳ Ｐゴシック" pitchFamily="34" charset="-128"/>
              </a:rPr>
              <a:t>                Than PE, Living Hinge Capable, Brittle @  </a:t>
            </a:r>
            <a:br>
              <a:rPr lang="en-US" dirty="0" smtClean="0">
                <a:ea typeface="ＭＳ Ｐゴシック" pitchFamily="34" charset="-128"/>
              </a:rPr>
            </a:br>
            <a:r>
              <a:rPr lang="en-US" dirty="0" smtClean="0">
                <a:ea typeface="ＭＳ Ｐゴシック" pitchFamily="34" charset="-128"/>
              </a:rPr>
              <a:t>                Low Temperatures, Low Cost</a:t>
            </a:r>
          </a:p>
          <a:p>
            <a:pPr marL="457200" lvl="1" indent="0">
              <a:spcBef>
                <a:spcPts val="1200"/>
              </a:spcBef>
              <a:buFont typeface="Arial" charset="0"/>
              <a:buNone/>
            </a:pPr>
            <a:r>
              <a:rPr lang="en-US" b="1" dirty="0" smtClean="0">
                <a:ea typeface="ＭＳ Ｐゴシック" pitchFamily="34" charset="-128"/>
              </a:rPr>
              <a:t>HDPE</a:t>
            </a:r>
            <a:r>
              <a:rPr lang="en-US" dirty="0" smtClean="0">
                <a:ea typeface="ＭＳ Ｐゴシック" pitchFamily="34" charset="-128"/>
              </a:rPr>
              <a:t> </a:t>
            </a:r>
            <a:r>
              <a:rPr lang="en-US" dirty="0" smtClean="0">
                <a:ea typeface="ＭＳ Ｐゴシック" pitchFamily="34" charset="-128"/>
                <a:sym typeface="Wingdings"/>
              </a:rPr>
              <a:t></a:t>
            </a:r>
            <a:r>
              <a:rPr lang="en-US" dirty="0" smtClean="0">
                <a:ea typeface="ＭＳ Ｐゴシック" pitchFamily="34" charset="-128"/>
              </a:rPr>
              <a:t> Good Low Temp Impact Performance </a:t>
            </a:r>
            <a:br>
              <a:rPr lang="en-US" dirty="0" smtClean="0">
                <a:ea typeface="ＭＳ Ｐゴシック" pitchFamily="34" charset="-128"/>
              </a:rPr>
            </a:br>
            <a:r>
              <a:rPr lang="en-US" dirty="0" smtClean="0">
                <a:ea typeface="ＭＳ Ｐゴシック" pitchFamily="34" charset="-128"/>
              </a:rPr>
              <a:t>                (</a:t>
            </a:r>
            <a:r>
              <a:rPr lang="en-US" dirty="0" err="1" smtClean="0">
                <a:ea typeface="ＭＳ Ｐゴシック" pitchFamily="34" charset="-128"/>
              </a:rPr>
              <a:t>Tg</a:t>
            </a:r>
            <a:r>
              <a:rPr lang="en-US" dirty="0" smtClean="0">
                <a:ea typeface="ＭＳ Ｐゴシック" pitchFamily="34" charset="-128"/>
              </a:rPr>
              <a:t> = -77</a:t>
            </a:r>
            <a:r>
              <a:rPr lang="en-US" baseline="30000" dirty="0" smtClean="0">
                <a:ea typeface="ＭＳ Ｐゴシック" pitchFamily="34" charset="-128"/>
              </a:rPr>
              <a:t>0</a:t>
            </a:r>
            <a:r>
              <a:rPr lang="en-US" dirty="0" smtClean="0">
                <a:ea typeface="ＭＳ Ｐゴシック" pitchFamily="34" charset="-128"/>
              </a:rPr>
              <a:t>C </a:t>
            </a:r>
            <a:r>
              <a:rPr lang="en-US" dirty="0" err="1" smtClean="0">
                <a:ea typeface="ＭＳ Ｐゴシック" pitchFamily="34" charset="-128"/>
              </a:rPr>
              <a:t>vs</a:t>
            </a:r>
            <a:r>
              <a:rPr lang="en-US" dirty="0" smtClean="0">
                <a:ea typeface="ＭＳ Ｐゴシック" pitchFamily="34" charset="-128"/>
              </a:rPr>
              <a:t> -9</a:t>
            </a:r>
            <a:r>
              <a:rPr lang="en-US" baseline="30000" dirty="0" smtClean="0">
                <a:ea typeface="ＭＳ Ｐゴシック" pitchFamily="34" charset="-128"/>
              </a:rPr>
              <a:t>0</a:t>
            </a:r>
            <a:r>
              <a:rPr lang="en-US" dirty="0" smtClean="0">
                <a:ea typeface="ＭＳ Ｐゴシック" pitchFamily="34" charset="-128"/>
              </a:rPr>
              <a:t>C for PP), Low Cost</a:t>
            </a:r>
            <a:endParaRPr lang="en-US" u="sng" dirty="0" smtClean="0">
              <a:ea typeface="ＭＳ Ｐゴシック" pitchFamily="34" charset="-128"/>
            </a:endParaRPr>
          </a:p>
        </p:txBody>
      </p:sp>
      <p:cxnSp>
        <p:nvCxnSpPr>
          <p:cNvPr id="5" name="Straight Connector 4"/>
          <p:cNvCxnSpPr/>
          <p:nvPr/>
        </p:nvCxnSpPr>
        <p:spPr>
          <a:xfrm flipH="1">
            <a:off x="1524000" y="3439583"/>
            <a:ext cx="804334" cy="0"/>
          </a:xfrm>
          <a:prstGeom prst="line">
            <a:avLst/>
          </a:prstGeom>
          <a:ln w="38100" cmpd="sng">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641657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Polyamide Features</a:t>
            </a:r>
          </a:p>
        </p:txBody>
      </p:sp>
      <p:sp>
        <p:nvSpPr>
          <p:cNvPr id="4" name="Rectangle 3"/>
          <p:cNvSpPr txBox="1">
            <a:spLocks/>
          </p:cNvSpPr>
          <p:nvPr/>
        </p:nvSpPr>
        <p:spPr bwMode="auto">
          <a:xfrm>
            <a:off x="457200" y="1388811"/>
            <a:ext cx="8229600" cy="516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Excellent Chemical Resistance, Excellent Abrasion Resistance, Good Flow in Thin Mold Sections (Except Amorphous Nylon), Poor Dimensions</a:t>
            </a:r>
          </a:p>
          <a:p>
            <a:pPr marL="0" indent="0">
              <a:buFont typeface="Arial" charset="0"/>
              <a:buNone/>
            </a:pPr>
            <a:endParaRPr lang="en-US" sz="800" smtClean="0">
              <a:latin typeface="Franklin Gothic Medium" pitchFamily="34" charset="0"/>
              <a:ea typeface="ＭＳ Ｐゴシック" pitchFamily="34" charset="-128"/>
            </a:endParaRPr>
          </a:p>
          <a:p>
            <a:pPr marL="457200" lvl="1" indent="0">
              <a:buFont typeface="Arial" charset="0"/>
              <a:buNone/>
            </a:pPr>
            <a:r>
              <a:rPr lang="en-US" sz="2400" b="1" smtClean="0">
                <a:ea typeface="ＭＳ Ｐゴシック" pitchFamily="34" charset="-128"/>
              </a:rPr>
              <a:t>Nylon 6        </a:t>
            </a:r>
            <a:r>
              <a:rPr lang="en-US" sz="2400" b="1" smtClean="0">
                <a:ea typeface="ＭＳ Ｐゴシック" pitchFamily="34" charset="-128"/>
                <a:sym typeface="Wingdings"/>
              </a:rPr>
              <a:t></a:t>
            </a:r>
            <a:r>
              <a:rPr lang="en-US" sz="2400" b="1" smtClean="0">
                <a:ea typeface="ＭＳ Ｐゴシック" pitchFamily="34" charset="-128"/>
              </a:rPr>
              <a:t> </a:t>
            </a:r>
            <a:r>
              <a:rPr lang="en-US" sz="2400" smtClean="0">
                <a:ea typeface="ＭＳ Ｐゴシック" pitchFamily="34" charset="-128"/>
              </a:rPr>
              <a:t>Strong/Stiff (But Humidity Dependent), </a:t>
            </a:r>
            <a:br>
              <a:rPr lang="en-US" sz="2400" smtClean="0">
                <a:ea typeface="ＭＳ Ｐゴシック" pitchFamily="34" charset="-128"/>
              </a:rPr>
            </a:br>
            <a:r>
              <a:rPr lang="en-US" sz="2400" smtClean="0">
                <a:ea typeface="ＭＳ Ｐゴシック" pitchFamily="34" charset="-128"/>
              </a:rPr>
              <a:t>                          Good Surface Finish Even When </a:t>
            </a:r>
            <a:br>
              <a:rPr lang="en-US" sz="2400" smtClean="0">
                <a:ea typeface="ＭＳ Ｐゴシック" pitchFamily="34" charset="-128"/>
              </a:rPr>
            </a:br>
            <a:r>
              <a:rPr lang="en-US" sz="2400" smtClean="0">
                <a:ea typeface="ＭＳ Ｐゴシック" pitchFamily="34" charset="-128"/>
              </a:rPr>
              <a:t>                          Reinforced, Moderate Cost</a:t>
            </a:r>
          </a:p>
          <a:p>
            <a:pPr marL="457200" lvl="1" indent="0">
              <a:buFont typeface="Arial" charset="0"/>
              <a:buNone/>
            </a:pPr>
            <a:r>
              <a:rPr lang="en-US" sz="2400" b="1" smtClean="0">
                <a:ea typeface="ＭＳ Ｐゴシック" pitchFamily="34" charset="-128"/>
              </a:rPr>
              <a:t>Nylon 66      </a:t>
            </a:r>
            <a:r>
              <a:rPr lang="en-US" sz="2400" smtClean="0">
                <a:ea typeface="ＭＳ Ｐゴシック" pitchFamily="34" charset="-128"/>
                <a:sym typeface="Wingdings"/>
              </a:rPr>
              <a:t> </a:t>
            </a:r>
            <a:r>
              <a:rPr lang="en-US" sz="2400" smtClean="0">
                <a:ea typeface="ＭＳ Ｐゴシック" pitchFamily="34" charset="-128"/>
              </a:rPr>
              <a:t>Strong/Stiff (But Humidity </a:t>
            </a:r>
            <a:br>
              <a:rPr lang="en-US" sz="2400" smtClean="0">
                <a:ea typeface="ＭＳ Ｐゴシック" pitchFamily="34" charset="-128"/>
              </a:rPr>
            </a:br>
            <a:r>
              <a:rPr lang="en-US" sz="2400" smtClean="0">
                <a:ea typeface="ＭＳ Ｐゴシック" pitchFamily="34" charset="-128"/>
              </a:rPr>
              <a:t>                          Dependent), Higher Thermal Than 6, </a:t>
            </a:r>
            <a:br>
              <a:rPr lang="en-US" sz="2400" smtClean="0">
                <a:ea typeface="ＭＳ Ｐゴシック" pitchFamily="34" charset="-128"/>
              </a:rPr>
            </a:br>
            <a:r>
              <a:rPr lang="en-US" sz="2400" smtClean="0">
                <a:ea typeface="ＭＳ Ｐゴシック" pitchFamily="34" charset="-128"/>
              </a:rPr>
              <a:t>                          Moderate Cost</a:t>
            </a:r>
          </a:p>
          <a:p>
            <a:pPr marL="457200" lvl="1" indent="0">
              <a:buFont typeface="Arial" charset="0"/>
              <a:buNone/>
            </a:pPr>
            <a:r>
              <a:rPr lang="en-US" sz="2400" b="1" smtClean="0">
                <a:ea typeface="ＭＳ Ｐゴシック" pitchFamily="34" charset="-128"/>
              </a:rPr>
              <a:t>Nylon 6/12, </a:t>
            </a:r>
            <a:r>
              <a:rPr lang="en-US" sz="2400" smtClean="0">
                <a:ea typeface="ＭＳ Ｐゴシック" pitchFamily="34" charset="-128"/>
                <a:sym typeface="Wingdings"/>
              </a:rPr>
              <a:t></a:t>
            </a:r>
            <a:r>
              <a:rPr lang="en-US" sz="2400" smtClean="0">
                <a:ea typeface="ＭＳ Ｐゴシック" pitchFamily="34" charset="-128"/>
              </a:rPr>
              <a:t> Less Sensitive to Humidity, High Cost</a:t>
            </a:r>
            <a:endParaRPr lang="en-US" sz="2400" b="1" u="sng" dirty="0" smtClean="0">
              <a:ea typeface="ＭＳ Ｐゴシック" pitchFamily="34" charset="-128"/>
            </a:endParaRPr>
          </a:p>
        </p:txBody>
      </p:sp>
      <p:cxnSp>
        <p:nvCxnSpPr>
          <p:cNvPr id="5" name="Straight Connector 4"/>
          <p:cNvCxnSpPr/>
          <p:nvPr/>
        </p:nvCxnSpPr>
        <p:spPr>
          <a:xfrm flipH="1">
            <a:off x="2046111" y="3608916"/>
            <a:ext cx="684390" cy="0"/>
          </a:xfrm>
          <a:prstGeom prst="line">
            <a:avLst/>
          </a:prstGeom>
          <a:ln w="38100" cmpd="sng">
            <a:solidFill>
              <a:schemeClr val="tx1"/>
            </a:solidFill>
          </a:ln>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flipH="1">
            <a:off x="2286000" y="4780139"/>
            <a:ext cx="564445" cy="0"/>
          </a:xfrm>
          <a:prstGeom prst="line">
            <a:avLst/>
          </a:prstGeom>
          <a:ln w="38100" cmpd="sng">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672365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a:defRPr/>
            </a:pPr>
            <a:r>
              <a:rPr lang="en-US" dirty="0" smtClean="0">
                <a:effectLst>
                  <a:outerShdw blurRad="38100" dist="38100" dir="2700000" algn="tl">
                    <a:srgbClr val="DDDDDD"/>
                  </a:outerShdw>
                </a:effectLst>
              </a:rPr>
              <a:t>Amorphous Nylon Features</a:t>
            </a:r>
            <a:endParaRPr lang="en-US" dirty="0">
              <a:effectLst>
                <a:outerShdw blurRad="38100" dist="38100" dir="2700000" algn="tl">
                  <a:srgbClr val="DDDDDD"/>
                </a:outerShdw>
              </a:effectLst>
            </a:endParaRPr>
          </a:p>
        </p:txBody>
      </p:sp>
      <p:sp>
        <p:nvSpPr>
          <p:cNvPr id="4" name="Rectangle 3"/>
          <p:cNvSpPr txBox="1">
            <a:spLocks/>
          </p:cNvSpPr>
          <p:nvPr/>
        </p:nvSpPr>
        <p:spPr bwMode="auto">
          <a:xfrm>
            <a:off x="457200" y="1456266"/>
            <a:ext cx="84105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Low Shrink, Low Warp, Tight Dimensional Tolerances, Transparent, Poor Abrasion</a:t>
            </a:r>
          </a:p>
          <a:p>
            <a:pPr marL="0" indent="0">
              <a:spcBef>
                <a:spcPts val="1200"/>
              </a:spcBef>
              <a:buFont typeface="Arial" charset="0"/>
              <a:buNone/>
            </a:pPr>
            <a:endParaRPr lang="en-US" sz="800" smtClean="0">
              <a:latin typeface="Franklin Gothic Medium" pitchFamily="34" charset="0"/>
              <a:ea typeface="ＭＳ Ｐゴシック" pitchFamily="34" charset="-128"/>
            </a:endParaRPr>
          </a:p>
          <a:p>
            <a:pPr marL="457200" lvl="1" indent="0">
              <a:spcBef>
                <a:spcPts val="1200"/>
              </a:spcBef>
              <a:buFont typeface="Arial" charset="0"/>
              <a:buNone/>
            </a:pPr>
            <a:r>
              <a:rPr lang="en-US" b="1" smtClean="0">
                <a:ea typeface="ＭＳ Ｐゴシック" pitchFamily="34" charset="-128"/>
              </a:rPr>
              <a:t>Amorphous Nylon </a:t>
            </a:r>
            <a:r>
              <a:rPr lang="en-US" smtClean="0">
                <a:ea typeface="ＭＳ Ｐゴシック" pitchFamily="34" charset="-128"/>
                <a:sym typeface="Wingdings"/>
              </a:rPr>
              <a:t></a:t>
            </a:r>
            <a:r>
              <a:rPr lang="en-US" smtClean="0">
                <a:ea typeface="ＭＳ Ｐゴシック" pitchFamily="34" charset="-128"/>
              </a:rPr>
              <a:t> Good Chemical Resistance for </a:t>
            </a:r>
            <a:br>
              <a:rPr lang="en-US" smtClean="0">
                <a:ea typeface="ＭＳ Ｐゴシック" pitchFamily="34" charset="-128"/>
              </a:rPr>
            </a:br>
            <a:r>
              <a:rPr lang="en-US" smtClean="0">
                <a:ea typeface="ＭＳ Ｐゴシック" pitchFamily="34" charset="-128"/>
              </a:rPr>
              <a:t>                                    Amorphous Morphology, </a:t>
            </a:r>
            <a:br>
              <a:rPr lang="en-US" smtClean="0">
                <a:ea typeface="ＭＳ Ｐゴシック" pitchFamily="34" charset="-128"/>
              </a:rPr>
            </a:br>
            <a:r>
              <a:rPr lang="en-US" smtClean="0">
                <a:ea typeface="ＭＳ Ｐゴシック" pitchFamily="34" charset="-128"/>
              </a:rPr>
              <a:t>                                    Moderate-High Cost</a:t>
            </a:r>
            <a:endParaRPr lang="en-US" dirty="0" smtClean="0">
              <a:ea typeface="ＭＳ Ｐゴシック" pitchFamily="34" charset="-128"/>
            </a:endParaRPr>
          </a:p>
        </p:txBody>
      </p:sp>
    </p:spTree>
    <p:extLst>
      <p:ext uri="{BB962C8B-B14F-4D97-AF65-F5344CB8AC3E}">
        <p14:creationId xmlns:p14="http://schemas.microsoft.com/office/powerpoint/2010/main" val="1579517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Polyester Features</a:t>
            </a:r>
          </a:p>
        </p:txBody>
      </p:sp>
      <p:sp>
        <p:nvSpPr>
          <p:cNvPr id="4" name="Rectangle 3"/>
          <p:cNvSpPr txBox="1">
            <a:spLocks/>
          </p:cNvSpPr>
          <p:nvPr/>
        </p:nvSpPr>
        <p:spPr bwMode="auto">
          <a:xfrm>
            <a:off x="457200" y="1376942"/>
            <a:ext cx="8229600" cy="52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Excellent Chemical Resistance, Excellent Abrasion Resistance, Good Flow in Thin Mold Sections, Poor Dimensions</a:t>
            </a:r>
          </a:p>
          <a:p>
            <a:pPr marL="0" indent="0">
              <a:spcBef>
                <a:spcPts val="1200"/>
              </a:spcBef>
              <a:buFont typeface="Arial" charset="0"/>
              <a:buNone/>
            </a:pPr>
            <a:endParaRPr lang="en-US" sz="800" smtClean="0">
              <a:latin typeface="Franklin Gothic Medium" pitchFamily="34" charset="0"/>
              <a:ea typeface="ＭＳ Ｐゴシック" pitchFamily="34" charset="-128"/>
            </a:endParaRPr>
          </a:p>
          <a:p>
            <a:pPr marL="457200" lvl="1" indent="0">
              <a:spcBef>
                <a:spcPts val="1200"/>
              </a:spcBef>
              <a:buFont typeface="Arial" charset="0"/>
              <a:buNone/>
            </a:pPr>
            <a:r>
              <a:rPr lang="en-US" sz="2400" b="1" smtClean="0">
                <a:ea typeface="ＭＳ Ｐゴシック" pitchFamily="34" charset="-128"/>
              </a:rPr>
              <a:t>PET</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Difficult to Mold (Poor Nucleation &amp; Hydrolysis), </a:t>
            </a:r>
            <a:br>
              <a:rPr lang="en-US" sz="2400" smtClean="0">
                <a:ea typeface="ＭＳ Ｐゴシック" pitchFamily="34" charset="-128"/>
              </a:rPr>
            </a:br>
            <a:r>
              <a:rPr lang="en-US" sz="2400" smtClean="0">
                <a:ea typeface="ＭＳ Ｐゴシック" pitchFamily="34" charset="-128"/>
              </a:rPr>
              <a:t>            Good Electrical Resistance, Mod. Cost</a:t>
            </a:r>
          </a:p>
          <a:p>
            <a:pPr marL="457200" lvl="1" indent="0">
              <a:spcBef>
                <a:spcPts val="1200"/>
              </a:spcBef>
              <a:buFont typeface="Arial" charset="0"/>
              <a:buNone/>
            </a:pPr>
            <a:r>
              <a:rPr lang="en-US" sz="2400" b="1" smtClean="0">
                <a:ea typeface="ＭＳ Ｐゴシック" pitchFamily="34" charset="-128"/>
              </a:rPr>
              <a:t>PBT</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Easy to Mold, Good Electrical Resistance, </a:t>
            </a:r>
            <a:br>
              <a:rPr lang="en-US" sz="2400" smtClean="0">
                <a:ea typeface="ＭＳ Ｐゴシック" pitchFamily="34" charset="-128"/>
              </a:rPr>
            </a:br>
            <a:r>
              <a:rPr lang="en-US" sz="2400" smtClean="0">
                <a:ea typeface="ＭＳ Ｐゴシック" pitchFamily="34" charset="-128"/>
              </a:rPr>
              <a:t>            Properties &amp; Dimensions Do Not Fluctuate With </a:t>
            </a:r>
            <a:br>
              <a:rPr lang="en-US" sz="2400" smtClean="0">
                <a:ea typeface="ＭＳ Ｐゴシック" pitchFamily="34" charset="-128"/>
              </a:rPr>
            </a:br>
            <a:r>
              <a:rPr lang="en-US" sz="2400" smtClean="0">
                <a:ea typeface="ＭＳ Ｐゴシック" pitchFamily="34" charset="-128"/>
              </a:rPr>
              <a:t>            Humidity (Same For PET), Moderate Cost</a:t>
            </a:r>
          </a:p>
          <a:p>
            <a:pPr marL="457200" lvl="1" indent="0">
              <a:spcBef>
                <a:spcPts val="1200"/>
              </a:spcBef>
              <a:buFont typeface="Arial" charset="0"/>
              <a:buNone/>
            </a:pPr>
            <a:r>
              <a:rPr lang="en-US" sz="2400" b="1" smtClean="0">
                <a:ea typeface="ＭＳ Ｐゴシック" pitchFamily="34" charset="-128"/>
              </a:rPr>
              <a:t>PLA</a:t>
            </a:r>
            <a:r>
              <a:rPr lang="en-US" sz="2400" smtClean="0">
                <a:ea typeface="ＭＳ Ｐゴシック" pitchFamily="34" charset="-128"/>
              </a:rPr>
              <a:t> </a:t>
            </a:r>
            <a:r>
              <a:rPr lang="en-US" sz="2400" smtClean="0">
                <a:ea typeface="ＭＳ Ｐゴシック" pitchFamily="34" charset="-128"/>
                <a:sym typeface="Wingdings"/>
              </a:rPr>
              <a:t></a:t>
            </a:r>
            <a:r>
              <a:rPr lang="en-US" sz="2400" smtClean="0">
                <a:ea typeface="ＭＳ Ｐゴシック" pitchFamily="34" charset="-128"/>
              </a:rPr>
              <a:t> “Green” Polymer, Poor Impact, Poor Heat </a:t>
            </a:r>
            <a:br>
              <a:rPr lang="en-US" sz="2400" smtClean="0">
                <a:ea typeface="ＭＳ Ｐゴシック" pitchFamily="34" charset="-128"/>
              </a:rPr>
            </a:br>
            <a:r>
              <a:rPr lang="en-US" sz="2400" smtClean="0">
                <a:ea typeface="ＭＳ Ｐゴシック" pitchFamily="34" charset="-128"/>
              </a:rPr>
              <a:t>            Resistance, Difficult to Mold (Poor Nucleation &amp; </a:t>
            </a:r>
            <a:br>
              <a:rPr lang="en-US" sz="2400" smtClean="0">
                <a:ea typeface="ＭＳ Ｐゴシック" pitchFamily="34" charset="-128"/>
              </a:rPr>
            </a:br>
            <a:r>
              <a:rPr lang="en-US" sz="2400" smtClean="0">
                <a:ea typeface="ＭＳ Ｐゴシック" pitchFamily="34" charset="-128"/>
              </a:rPr>
              <a:t>            Hydrolysis), Low Cost </a:t>
            </a:r>
            <a:endParaRPr lang="en-US" sz="2400" dirty="0" smtClean="0">
              <a:ea typeface="ＭＳ Ｐゴシック" pitchFamily="34" charset="-128"/>
            </a:endParaRPr>
          </a:p>
        </p:txBody>
      </p:sp>
    </p:spTree>
    <p:extLst>
      <p:ext uri="{BB962C8B-B14F-4D97-AF65-F5344CB8AC3E}">
        <p14:creationId xmlns:p14="http://schemas.microsoft.com/office/powerpoint/2010/main" val="32277993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a:defRPr/>
            </a:pPr>
            <a:r>
              <a:rPr lang="en-US" sz="3200">
                <a:effectLst>
                  <a:outerShdw blurRad="38100" dist="38100" dir="2700000" algn="tl">
                    <a:srgbClr val="DDDDDD"/>
                  </a:outerShdw>
                </a:effectLst>
              </a:rPr>
              <a:t>Polyoxymethylene (Acetal) Features</a:t>
            </a:r>
          </a:p>
        </p:txBody>
      </p:sp>
      <p:sp>
        <p:nvSpPr>
          <p:cNvPr id="4" name="Rectangle 3"/>
          <p:cNvSpPr txBox="1">
            <a:spLocks/>
          </p:cNvSpPr>
          <p:nvPr/>
        </p:nvSpPr>
        <p:spPr bwMode="auto">
          <a:xfrm>
            <a:off x="457200" y="1456266"/>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charset="0"/>
              <a:buNone/>
            </a:pPr>
            <a:r>
              <a:rPr lang="en-US" sz="2800" b="1" smtClean="0">
                <a:latin typeface="Franklin Gothic Medium" pitchFamily="34" charset="0"/>
                <a:ea typeface="ＭＳ Ｐゴシック" pitchFamily="34" charset="-128"/>
              </a:rPr>
              <a:t>Morphology Features</a:t>
            </a:r>
            <a:r>
              <a:rPr lang="en-US" sz="2800" smtClean="0">
                <a:latin typeface="Franklin Gothic Medium" pitchFamily="34" charset="0"/>
                <a:ea typeface="ＭＳ Ｐゴシック" pitchFamily="34" charset="-128"/>
              </a:rPr>
              <a:t> -- Excellent Chemical Resistance, Excellent Abrasion Resistance, Good Flow in Thin Mold Sections, Poor Dimensions</a:t>
            </a:r>
          </a:p>
          <a:p>
            <a:pPr marL="0" indent="0">
              <a:spcBef>
                <a:spcPts val="1200"/>
              </a:spcBef>
              <a:buFont typeface="Arial" charset="0"/>
              <a:buNone/>
            </a:pPr>
            <a:endParaRPr lang="en-US" sz="800" smtClean="0">
              <a:latin typeface="Franklin Gothic Medium" pitchFamily="34" charset="0"/>
              <a:ea typeface="ＭＳ Ｐゴシック" pitchFamily="34" charset="-128"/>
            </a:endParaRPr>
          </a:p>
          <a:p>
            <a:pPr marL="457200" lvl="1" indent="0">
              <a:spcBef>
                <a:spcPts val="1200"/>
              </a:spcBef>
              <a:buFont typeface="Arial" charset="0"/>
              <a:buNone/>
            </a:pPr>
            <a:r>
              <a:rPr lang="en-US" b="1" smtClean="0">
                <a:ea typeface="ＭＳ Ｐゴシック" pitchFamily="34" charset="-128"/>
              </a:rPr>
              <a:t>Acetal</a:t>
            </a:r>
            <a:r>
              <a:rPr lang="en-US" smtClean="0">
                <a:ea typeface="ＭＳ Ｐゴシック" pitchFamily="34" charset="-128"/>
              </a:rPr>
              <a:t> </a:t>
            </a:r>
            <a:r>
              <a:rPr lang="en-US" smtClean="0">
                <a:ea typeface="ＭＳ Ｐゴシック" pitchFamily="34" charset="-128"/>
                <a:sym typeface="Wingdings"/>
              </a:rPr>
              <a:t></a:t>
            </a:r>
            <a:r>
              <a:rPr lang="en-US" smtClean="0">
                <a:ea typeface="ＭＳ Ｐゴシック" pitchFamily="34" charset="-128"/>
              </a:rPr>
              <a:t> Low Friction &amp; Wear, Excellent Resiliency </a:t>
            </a:r>
            <a:br>
              <a:rPr lang="en-US" smtClean="0">
                <a:ea typeface="ＭＳ Ｐゴシック" pitchFamily="34" charset="-128"/>
              </a:rPr>
            </a:br>
            <a:r>
              <a:rPr lang="en-US" smtClean="0">
                <a:ea typeface="ＭＳ Ｐゴシック" pitchFamily="34" charset="-128"/>
              </a:rPr>
              <a:t>                &amp; Fatigue Endurance, Moderate Cost</a:t>
            </a:r>
          </a:p>
          <a:p>
            <a:pPr>
              <a:spcBef>
                <a:spcPts val="1200"/>
              </a:spcBef>
            </a:pPr>
            <a:endParaRPr lang="en-US" sz="2800" dirty="0" smtClean="0">
              <a:latin typeface="Franklin Gothic Medium" pitchFamily="34" charset="0"/>
              <a:ea typeface="ＭＳ Ｐゴシック" pitchFamily="34" charset="-128"/>
            </a:endParaRPr>
          </a:p>
        </p:txBody>
      </p:sp>
    </p:spTree>
    <p:extLst>
      <p:ext uri="{BB962C8B-B14F-4D97-AF65-F5344CB8AC3E}">
        <p14:creationId xmlns:p14="http://schemas.microsoft.com/office/powerpoint/2010/main" val="25846252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Putting It All Together</a:t>
            </a:r>
          </a:p>
        </p:txBody>
      </p:sp>
      <p:sp>
        <p:nvSpPr>
          <p:cNvPr id="30723" name="Rectangle 3"/>
          <p:cNvSpPr>
            <a:spLocks noGrp="1"/>
          </p:cNvSpPr>
          <p:nvPr>
            <p:ph type="body" idx="4294967295"/>
          </p:nvPr>
        </p:nvSpPr>
        <p:spPr>
          <a:xfrm>
            <a:off x="457200" y="1371600"/>
            <a:ext cx="8229600" cy="3132138"/>
          </a:xfrm>
        </p:spPr>
        <p:txBody>
          <a:bodyPr/>
          <a:lstStyle/>
          <a:p>
            <a:pPr>
              <a:spcBef>
                <a:spcPts val="2400"/>
              </a:spcBef>
            </a:pPr>
            <a:r>
              <a:rPr lang="en-US" smtClean="0">
                <a:solidFill>
                  <a:schemeClr val="folHlink"/>
                </a:solidFill>
                <a:latin typeface="Franklin Gothic Medium" pitchFamily="34" charset="0"/>
                <a:ea typeface="ＭＳ Ｐゴシック" pitchFamily="34" charset="-128"/>
              </a:rPr>
              <a:t>Step 1 -- Use Resin Morphology</a:t>
            </a:r>
          </a:p>
          <a:p>
            <a:pPr>
              <a:spcBef>
                <a:spcPts val="2400"/>
              </a:spcBef>
            </a:pPr>
            <a:r>
              <a:rPr lang="en-US" smtClean="0">
                <a:solidFill>
                  <a:schemeClr val="folHlink"/>
                </a:solidFill>
                <a:latin typeface="Franklin Gothic Medium" pitchFamily="34" charset="0"/>
                <a:ea typeface="ＭＳ Ｐゴシック" pitchFamily="34" charset="-128"/>
              </a:rPr>
              <a:t>Step 2 -- Use Thermal &amp; Cost Requirements</a:t>
            </a:r>
          </a:p>
          <a:p>
            <a:pPr>
              <a:spcBef>
                <a:spcPts val="2400"/>
              </a:spcBef>
            </a:pPr>
            <a:r>
              <a:rPr lang="en-US" smtClean="0">
                <a:solidFill>
                  <a:schemeClr val="folHlink"/>
                </a:solidFill>
                <a:latin typeface="Franklin Gothic Medium" pitchFamily="34" charset="0"/>
                <a:ea typeface="ＭＳ Ｐゴシック" pitchFamily="34" charset="-128"/>
              </a:rPr>
              <a:t>Step 3 -- Fine Tune &amp; Special Features</a:t>
            </a:r>
          </a:p>
        </p:txBody>
      </p:sp>
      <p:sp>
        <p:nvSpPr>
          <p:cNvPr id="30724" name="TextBox 1"/>
          <p:cNvSpPr txBox="1">
            <a:spLocks noChangeArrowheads="1"/>
          </p:cNvSpPr>
          <p:nvPr/>
        </p:nvSpPr>
        <p:spPr bwMode="auto">
          <a:xfrm>
            <a:off x="0" y="479107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eaLnBrk="1" hangingPunct="1"/>
            <a:r>
              <a:rPr lang="en-US" sz="2800" b="1" i="1" dirty="0">
                <a:latin typeface="Franklin Gothic Medium" pitchFamily="34" charset="0"/>
              </a:rPr>
              <a:t>Test Your Knowledge With Application Examples</a:t>
            </a:r>
          </a:p>
        </p:txBody>
      </p:sp>
    </p:spTree>
    <p:extLst>
      <p:ext uri="{BB962C8B-B14F-4D97-AF65-F5344CB8AC3E}">
        <p14:creationId xmlns:p14="http://schemas.microsoft.com/office/powerpoint/2010/main" val="24667855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2771" name="Rectangle 3"/>
          <p:cNvSpPr>
            <a:spLocks noGrp="1"/>
          </p:cNvSpPr>
          <p:nvPr>
            <p:ph type="body" sz="half" idx="4294967295"/>
          </p:nvPr>
        </p:nvSpPr>
        <p:spPr>
          <a:xfrm>
            <a:off x="457200" y="1371600"/>
            <a:ext cx="4038600" cy="5029200"/>
          </a:xfrm>
        </p:spPr>
        <p:txBody>
          <a:bodyPr/>
          <a:lstStyle/>
          <a:p>
            <a:r>
              <a:rPr lang="en-US" sz="2800" dirty="0" smtClean="0">
                <a:latin typeface="Franklin Gothic Medium" pitchFamily="34" charset="0"/>
                <a:ea typeface="ＭＳ Ｐゴシック" pitchFamily="34" charset="-128"/>
              </a:rPr>
              <a:t>CD Jewel Case</a:t>
            </a:r>
          </a:p>
          <a:p>
            <a:pPr lvl="1"/>
            <a:r>
              <a:rPr lang="en-US" sz="2400" dirty="0" smtClean="0">
                <a:latin typeface="Franklin Gothic Book"/>
                <a:ea typeface="ＭＳ Ｐゴシック" pitchFamily="34" charset="-128"/>
                <a:cs typeface="Franklin Gothic Book"/>
              </a:rPr>
              <a:t>Transparent</a:t>
            </a:r>
          </a:p>
          <a:p>
            <a:pPr lvl="1"/>
            <a:r>
              <a:rPr lang="en-US" sz="2400" dirty="0" smtClean="0">
                <a:latin typeface="Franklin Gothic Book"/>
                <a:ea typeface="ＭＳ Ｐゴシック" pitchFamily="34" charset="-128"/>
                <a:cs typeface="Franklin Gothic Book"/>
              </a:rPr>
              <a:t>Flat &amp; Dimensionally Stable</a:t>
            </a:r>
          </a:p>
          <a:p>
            <a:pPr lvl="1"/>
            <a:r>
              <a:rPr lang="en-US" sz="2400" dirty="0" smtClean="0">
                <a:latin typeface="Franklin Gothic Book"/>
                <a:ea typeface="ＭＳ Ｐゴシック" pitchFamily="34" charset="-128"/>
                <a:cs typeface="Franklin Gothic Book"/>
              </a:rPr>
              <a:t>Low Cost</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PS</a:t>
            </a:r>
          </a:p>
        </p:txBody>
      </p:sp>
      <p:pic>
        <p:nvPicPr>
          <p:cNvPr id="31748" name="Picture 5" descr="pic4"/>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4800600" y="1371600"/>
            <a:ext cx="3886200" cy="3886200"/>
          </a:xfrm>
        </p:spPr>
      </p:pic>
    </p:spTree>
    <p:extLst>
      <p:ext uri="{BB962C8B-B14F-4D97-AF65-F5344CB8AC3E}">
        <p14:creationId xmlns:p14="http://schemas.microsoft.com/office/powerpoint/2010/main" val="1133102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animEffect transition="in" filter="fade">
                                      <p:cBhvr>
                                        <p:cTn id="7" dur="2000"/>
                                        <p:tgtEl>
                                          <p:spTgt spid="32771">
                                            <p:txEl>
                                              <p:pRg st="4" end="4"/>
                                            </p:txEl>
                                          </p:spTgt>
                                        </p:tgtEl>
                                      </p:cBhvr>
                                    </p:animEffect>
                                    <p:anim calcmode="lin" valueType="num">
                                      <p:cBhvr>
                                        <p:cTn id="8" dur="2000" fill="hold"/>
                                        <p:tgtEl>
                                          <p:spTgt spid="32771">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277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ea typeface="ＭＳ Ｐゴシック" pitchFamily="34" charset="-128"/>
              </a:rPr>
              <a:t>Agenda</a:t>
            </a:r>
          </a:p>
        </p:txBody>
      </p:sp>
      <p:sp>
        <p:nvSpPr>
          <p:cNvPr id="5123" name="Rectangle 3"/>
          <p:cNvSpPr>
            <a:spLocks noGrp="1" noChangeArrowheads="1"/>
          </p:cNvSpPr>
          <p:nvPr>
            <p:ph type="body" idx="1"/>
          </p:nvPr>
        </p:nvSpPr>
        <p:spPr/>
        <p:txBody>
          <a:bodyPr/>
          <a:lstStyle/>
          <a:p>
            <a:pPr>
              <a:spcAft>
                <a:spcPts val="1200"/>
              </a:spcAft>
            </a:pPr>
            <a:r>
              <a:rPr lang="en-US" dirty="0" smtClean="0">
                <a:ea typeface="ＭＳ Ｐゴシック" pitchFamily="34" charset="-128"/>
              </a:rPr>
              <a:t>Define Compounding</a:t>
            </a:r>
          </a:p>
          <a:p>
            <a:pPr>
              <a:spcAft>
                <a:spcPts val="1200"/>
              </a:spcAft>
            </a:pPr>
            <a:r>
              <a:rPr lang="en-US" dirty="0" smtClean="0">
                <a:ea typeface="ＭＳ Ｐゴシック" pitchFamily="34" charset="-128"/>
              </a:rPr>
              <a:t>Plastic Resin Selection Process</a:t>
            </a:r>
          </a:p>
          <a:p>
            <a:pPr>
              <a:spcAft>
                <a:spcPts val="1200"/>
              </a:spcAft>
            </a:pPr>
            <a:r>
              <a:rPr lang="en-US" dirty="0" smtClean="0">
                <a:ea typeface="ＭＳ Ｐゴシック" pitchFamily="34" charset="-128"/>
              </a:rPr>
              <a:t>Application Case Studies</a:t>
            </a:r>
          </a:p>
          <a:p>
            <a:pPr>
              <a:spcAft>
                <a:spcPts val="1200"/>
              </a:spcAft>
            </a:pPr>
            <a:r>
              <a:rPr lang="en-US" dirty="0" smtClean="0">
                <a:ea typeface="ＭＳ Ｐゴシック" pitchFamily="34" charset="-128"/>
              </a:rPr>
              <a:t>Compounding Performance</a:t>
            </a:r>
          </a:p>
          <a:p>
            <a:pPr>
              <a:spcAft>
                <a:spcPts val="1200"/>
              </a:spcAft>
            </a:pPr>
            <a:r>
              <a:rPr lang="en-US" dirty="0" smtClean="0">
                <a:ea typeface="ＭＳ Ｐゴシック" pitchFamily="34" charset="-128"/>
              </a:rPr>
              <a:t>Engineered Thermoplastic Compounds</a:t>
            </a:r>
          </a:p>
        </p:txBody>
      </p:sp>
    </p:spTree>
    <p:extLst>
      <p:ext uri="{BB962C8B-B14F-4D97-AF65-F5344CB8AC3E}">
        <p14:creationId xmlns:p14="http://schemas.microsoft.com/office/powerpoint/2010/main" val="13570012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7891" name="Rectangle 3"/>
          <p:cNvSpPr>
            <a:spLocks noGrp="1"/>
          </p:cNvSpPr>
          <p:nvPr>
            <p:ph type="body" sz="half" idx="4294967295"/>
          </p:nvPr>
        </p:nvSpPr>
        <p:spPr>
          <a:xfrm>
            <a:off x="457200" y="1371600"/>
            <a:ext cx="4183792" cy="5029200"/>
          </a:xfrm>
        </p:spPr>
        <p:txBody>
          <a:bodyPr/>
          <a:lstStyle/>
          <a:p>
            <a:r>
              <a:rPr lang="en-US" sz="2800" dirty="0" smtClean="0">
                <a:latin typeface="Franklin Gothic Medium" pitchFamily="34" charset="0"/>
                <a:ea typeface="ＭＳ Ｐゴシック" pitchFamily="34" charset="-128"/>
              </a:rPr>
              <a:t>Gas Tank</a:t>
            </a:r>
          </a:p>
          <a:p>
            <a:pPr lvl="1"/>
            <a:r>
              <a:rPr lang="en-US" sz="2400" dirty="0" smtClean="0">
                <a:latin typeface="Franklin Gothic Book"/>
                <a:ea typeface="ＭＳ Ｐゴシック" pitchFamily="34" charset="-128"/>
                <a:cs typeface="Franklin Gothic Book"/>
              </a:rPr>
              <a:t>Good Chemical Resistance</a:t>
            </a:r>
          </a:p>
          <a:p>
            <a:pPr lvl="1"/>
            <a:r>
              <a:rPr lang="en-US" sz="2400" dirty="0" smtClean="0">
                <a:latin typeface="Franklin Gothic Book"/>
                <a:ea typeface="ＭＳ Ｐゴシック" pitchFamily="34" charset="-128"/>
                <a:cs typeface="Franklin Gothic Book"/>
              </a:rPr>
              <a:t>Good Low Temperature Impact</a:t>
            </a:r>
          </a:p>
          <a:p>
            <a:pPr lvl="1"/>
            <a:r>
              <a:rPr lang="en-US" sz="2400" dirty="0" smtClean="0">
                <a:latin typeface="Franklin Gothic Book"/>
                <a:ea typeface="ＭＳ Ｐゴシック" pitchFamily="34" charset="-128"/>
                <a:cs typeface="Franklin Gothic Book"/>
              </a:rPr>
              <a:t>Low Cost</a:t>
            </a:r>
          </a:p>
          <a:p>
            <a:pPr lvl="1"/>
            <a:endParaRPr lang="en-US" dirty="0" smtClean="0">
              <a:latin typeface="Arial" charset="0"/>
              <a:ea typeface="ＭＳ Ｐゴシック" pitchFamily="34" charset="-128"/>
            </a:endParaRPr>
          </a:p>
          <a:p>
            <a:r>
              <a:rPr lang="en-US" sz="2800" dirty="0" err="1" smtClean="0">
                <a:latin typeface="Franklin Gothic Medium" pitchFamily="34" charset="0"/>
                <a:ea typeface="ＭＳ Ｐゴシック" pitchFamily="34" charset="-128"/>
              </a:rPr>
              <a:t>HDPE</a:t>
            </a:r>
            <a:endParaRPr lang="en-US" sz="2800" dirty="0" smtClean="0">
              <a:latin typeface="Franklin Gothic Medium" pitchFamily="34" charset="0"/>
              <a:ea typeface="ＭＳ Ｐゴシック" pitchFamily="34" charset="-128"/>
            </a:endParaRPr>
          </a:p>
        </p:txBody>
      </p:sp>
      <p:pic>
        <p:nvPicPr>
          <p:cNvPr id="32772" name="Picture 5" descr="snowmobile_accesory_recoil_handle_artic_cat"/>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4876800" y="1371600"/>
            <a:ext cx="3810000" cy="3810000"/>
          </a:xfrm>
        </p:spPr>
      </p:pic>
    </p:spTree>
    <p:extLst>
      <p:ext uri="{BB962C8B-B14F-4D97-AF65-F5344CB8AC3E}">
        <p14:creationId xmlns:p14="http://schemas.microsoft.com/office/powerpoint/2010/main" val="3029491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7891">
                                            <p:txEl>
                                              <p:pRg st="5" end="5"/>
                                            </p:txEl>
                                          </p:spTgt>
                                        </p:tgtEl>
                                        <p:attrNameLst>
                                          <p:attrName>style.visibility</p:attrName>
                                        </p:attrNameLst>
                                      </p:cBhvr>
                                      <p:to>
                                        <p:strVal val="visible"/>
                                      </p:to>
                                    </p:set>
                                    <p:animEffect transition="in" filter="fade">
                                      <p:cBhvr>
                                        <p:cTn id="7" dur="2000"/>
                                        <p:tgtEl>
                                          <p:spTgt spid="37891">
                                            <p:txEl>
                                              <p:pRg st="5" end="5"/>
                                            </p:txEl>
                                          </p:spTgt>
                                        </p:tgtEl>
                                      </p:cBhvr>
                                    </p:animEffect>
                                    <p:anim calcmode="lin" valueType="num">
                                      <p:cBhvr>
                                        <p:cTn id="8" dur="2000" fill="hold"/>
                                        <p:tgtEl>
                                          <p:spTgt spid="37891">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7891">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3795" name="Rectangle 3"/>
          <p:cNvSpPr>
            <a:spLocks noGrp="1"/>
          </p:cNvSpPr>
          <p:nvPr>
            <p:ph type="body" sz="half" idx="4294967295"/>
          </p:nvPr>
        </p:nvSpPr>
        <p:spPr>
          <a:xfrm>
            <a:off x="457199" y="1371600"/>
            <a:ext cx="4409313" cy="5029200"/>
          </a:xfrm>
        </p:spPr>
        <p:txBody>
          <a:bodyPr/>
          <a:lstStyle/>
          <a:p>
            <a:r>
              <a:rPr lang="en-US" sz="2800" dirty="0" smtClean="0">
                <a:latin typeface="Franklin Gothic Medium" pitchFamily="34" charset="0"/>
                <a:ea typeface="ＭＳ Ｐゴシック" pitchFamily="34" charset="-128"/>
              </a:rPr>
              <a:t>Auto Tail Lamp Cover</a:t>
            </a:r>
          </a:p>
          <a:p>
            <a:pPr lvl="1"/>
            <a:r>
              <a:rPr lang="en-US" sz="2400" dirty="0" smtClean="0">
                <a:latin typeface="Franklin Gothic Book"/>
                <a:ea typeface="ＭＳ Ｐゴシック" pitchFamily="34" charset="-128"/>
                <a:cs typeface="Franklin Gothic Book"/>
              </a:rPr>
              <a:t>Transparent Colors</a:t>
            </a:r>
          </a:p>
          <a:p>
            <a:pPr lvl="1"/>
            <a:r>
              <a:rPr lang="en-US" sz="2400" dirty="0" smtClean="0">
                <a:latin typeface="Franklin Gothic Book"/>
                <a:ea typeface="ＭＳ Ｐゴシック" pitchFamily="34" charset="-128"/>
                <a:cs typeface="Franklin Gothic Book"/>
              </a:rPr>
              <a:t>Dimensionally Stable</a:t>
            </a:r>
          </a:p>
          <a:p>
            <a:pPr lvl="1"/>
            <a:r>
              <a:rPr lang="en-US" sz="2400" dirty="0" smtClean="0">
                <a:latin typeface="Franklin Gothic Book"/>
                <a:ea typeface="ＭＳ Ｐゴシック" pitchFamily="34" charset="-128"/>
                <a:cs typeface="Franklin Gothic Book"/>
              </a:rPr>
              <a:t>Excellent UV</a:t>
            </a:r>
          </a:p>
          <a:p>
            <a:pPr lvl="1"/>
            <a:r>
              <a:rPr lang="en-US" sz="2400" dirty="0" smtClean="0">
                <a:latin typeface="Franklin Gothic Book"/>
                <a:ea typeface="ＭＳ Ｐゴシック" pitchFamily="34" charset="-128"/>
                <a:cs typeface="Franklin Gothic Book"/>
              </a:rPr>
              <a:t>Low Cost</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err="1" smtClean="0">
                <a:latin typeface="Franklin Gothic Medium" pitchFamily="34" charset="0"/>
                <a:ea typeface="ＭＳ Ｐゴシック" pitchFamily="34" charset="-128"/>
              </a:rPr>
              <a:t>PMMA</a:t>
            </a:r>
            <a:endParaRPr lang="en-US" sz="2800" dirty="0" smtClean="0">
              <a:latin typeface="Franklin Gothic Medium" pitchFamily="34" charset="0"/>
              <a:ea typeface="ＭＳ Ｐゴシック" pitchFamily="34" charset="-128"/>
            </a:endParaRPr>
          </a:p>
        </p:txBody>
      </p:sp>
      <p:pic>
        <p:nvPicPr>
          <p:cNvPr id="33796" name="Picture 5" descr="putco_chrome_taillight_cover"/>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4992687" y="1371600"/>
            <a:ext cx="3694113" cy="3786188"/>
          </a:xfrm>
        </p:spPr>
      </p:pic>
    </p:spTree>
    <p:extLst>
      <p:ext uri="{BB962C8B-B14F-4D97-AF65-F5344CB8AC3E}">
        <p14:creationId xmlns:p14="http://schemas.microsoft.com/office/powerpoint/2010/main" val="1959542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3795">
                                            <p:txEl>
                                              <p:pRg st="5" end="5"/>
                                            </p:txEl>
                                          </p:spTgt>
                                        </p:tgtEl>
                                        <p:attrNameLst>
                                          <p:attrName>style.visibility</p:attrName>
                                        </p:attrNameLst>
                                      </p:cBhvr>
                                      <p:to>
                                        <p:strVal val="visible"/>
                                      </p:to>
                                    </p:set>
                                    <p:animEffect transition="in" filter="fade">
                                      <p:cBhvr>
                                        <p:cTn id="7" dur="2000"/>
                                        <p:tgtEl>
                                          <p:spTgt spid="33795">
                                            <p:txEl>
                                              <p:pRg st="5" end="5"/>
                                            </p:txEl>
                                          </p:spTgt>
                                        </p:tgtEl>
                                      </p:cBhvr>
                                    </p:animEffect>
                                    <p:anim calcmode="lin" valueType="num">
                                      <p:cBhvr>
                                        <p:cTn id="8" dur="2000" fill="hold"/>
                                        <p:tgtEl>
                                          <p:spTgt spid="33795">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379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5843" name="Rectangle 3"/>
          <p:cNvSpPr>
            <a:spLocks noGrp="1"/>
          </p:cNvSpPr>
          <p:nvPr>
            <p:ph type="body" sz="half" idx="4294967295"/>
          </p:nvPr>
        </p:nvSpPr>
        <p:spPr>
          <a:xfrm>
            <a:off x="457200" y="1371600"/>
            <a:ext cx="4789138" cy="5029200"/>
          </a:xfrm>
        </p:spPr>
        <p:txBody>
          <a:bodyPr/>
          <a:lstStyle/>
          <a:p>
            <a:r>
              <a:rPr lang="en-US" sz="2800" dirty="0" smtClean="0">
                <a:latin typeface="Franklin Gothic Medium" pitchFamily="34" charset="0"/>
                <a:ea typeface="ＭＳ Ｐゴシック" pitchFamily="34" charset="-128"/>
              </a:rPr>
              <a:t>Plastic Glass Tumblers</a:t>
            </a:r>
          </a:p>
          <a:p>
            <a:pPr lvl="1"/>
            <a:r>
              <a:rPr lang="en-US" sz="2400" dirty="0" smtClean="0">
                <a:latin typeface="Franklin Gothic Book"/>
                <a:ea typeface="ＭＳ Ｐゴシック" pitchFamily="34" charset="-128"/>
                <a:cs typeface="Franklin Gothic Book"/>
              </a:rPr>
              <a:t>Transparent</a:t>
            </a:r>
          </a:p>
          <a:p>
            <a:pPr lvl="1"/>
            <a:r>
              <a:rPr lang="en-US" sz="2400" dirty="0" smtClean="0">
                <a:latin typeface="Franklin Gothic Book"/>
                <a:ea typeface="ＭＳ Ｐゴシック" pitchFamily="34" charset="-128"/>
                <a:cs typeface="Franklin Gothic Book"/>
              </a:rPr>
              <a:t>Reasonable Thermal &amp; Chemical Resistance (Dishwasher Cycles)</a:t>
            </a:r>
          </a:p>
          <a:p>
            <a:pPr lvl="1"/>
            <a:r>
              <a:rPr lang="en-US" sz="2400" dirty="0" smtClean="0">
                <a:latin typeface="Franklin Gothic Book"/>
                <a:ea typeface="ＭＳ Ｐゴシック" pitchFamily="34" charset="-128"/>
                <a:cs typeface="Franklin Gothic Book"/>
              </a:rPr>
              <a:t>Low Cost</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SAN</a:t>
            </a:r>
          </a:p>
        </p:txBody>
      </p:sp>
      <p:pic>
        <p:nvPicPr>
          <p:cNvPr id="34820" name="Picture 5" descr="Grohe40372EssentialsGlassTumbler"/>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6065837" y="1371600"/>
            <a:ext cx="2620963" cy="3276600"/>
          </a:xfrm>
        </p:spPr>
      </p:pic>
    </p:spTree>
    <p:extLst>
      <p:ext uri="{BB962C8B-B14F-4D97-AF65-F5344CB8AC3E}">
        <p14:creationId xmlns:p14="http://schemas.microsoft.com/office/powerpoint/2010/main" val="2484003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2000"/>
                                        <p:tgtEl>
                                          <p:spTgt spid="35843">
                                            <p:txEl>
                                              <p:pRg st="4" end="4"/>
                                            </p:txEl>
                                          </p:spTgt>
                                        </p:tgtEl>
                                      </p:cBhvr>
                                    </p:animEffect>
                                    <p:anim calcmode="lin" valueType="num">
                                      <p:cBhvr>
                                        <p:cTn id="8" dur="2000" fill="hold"/>
                                        <p:tgtEl>
                                          <p:spTgt spid="3584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584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199" y="1371600"/>
            <a:ext cx="4658573" cy="5029200"/>
          </a:xfrm>
        </p:spPr>
        <p:txBody>
          <a:bodyPr/>
          <a:lstStyle/>
          <a:p>
            <a:r>
              <a:rPr lang="en-US" sz="2800" dirty="0" smtClean="0">
                <a:latin typeface="Franklin Gothic Medium" pitchFamily="34" charset="0"/>
                <a:ea typeface="ＭＳ Ｐゴシック" pitchFamily="34" charset="-128"/>
              </a:rPr>
              <a:t>Sump Pump Housing</a:t>
            </a:r>
          </a:p>
          <a:p>
            <a:pPr lvl="1"/>
            <a:r>
              <a:rPr lang="en-US" sz="2400" dirty="0" smtClean="0">
                <a:latin typeface="Franklin Gothic Book"/>
                <a:ea typeface="ＭＳ Ｐゴシック" pitchFamily="34" charset="-128"/>
                <a:cs typeface="Franklin Gothic Book"/>
              </a:rPr>
              <a:t>Chemical Resistance</a:t>
            </a:r>
          </a:p>
          <a:p>
            <a:pPr lvl="1"/>
            <a:r>
              <a:rPr lang="en-US" sz="2400" dirty="0" smtClean="0">
                <a:latin typeface="Franklin Gothic Book"/>
                <a:ea typeface="ＭＳ Ｐゴシック" pitchFamily="34" charset="-128"/>
                <a:cs typeface="Franklin Gothic Book"/>
              </a:rPr>
              <a:t>Reasonable Thermal Resistance</a:t>
            </a:r>
          </a:p>
          <a:p>
            <a:pPr lvl="1"/>
            <a:r>
              <a:rPr lang="en-US" sz="2400" dirty="0" smtClean="0">
                <a:latin typeface="Franklin Gothic Book"/>
                <a:ea typeface="ＭＳ Ｐゴシック" pitchFamily="34" charset="-128"/>
                <a:cs typeface="Franklin Gothic Book"/>
              </a:rPr>
              <a:t>Low Cost</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err="1" smtClean="0">
                <a:latin typeface="Franklin Gothic Medium" pitchFamily="34" charset="0"/>
                <a:ea typeface="ＭＳ Ｐゴシック" pitchFamily="34" charset="-128"/>
              </a:rPr>
              <a:t>PP</a:t>
            </a:r>
            <a:r>
              <a:rPr lang="en-US" sz="2800" dirty="0" smtClean="0">
                <a:latin typeface="Franklin Gothic Medium" pitchFamily="34" charset="0"/>
                <a:ea typeface="ＭＳ Ｐゴシック" pitchFamily="34" charset="-128"/>
              </a:rPr>
              <a:t> + </a:t>
            </a:r>
            <a:r>
              <a:rPr lang="en-US" sz="2800" dirty="0" err="1" smtClean="0">
                <a:latin typeface="Franklin Gothic Medium" pitchFamily="34" charset="0"/>
                <a:ea typeface="ＭＳ Ｐゴシック" pitchFamily="34" charset="-128"/>
              </a:rPr>
              <a:t>GF</a:t>
            </a:r>
            <a:endParaRPr lang="en-US" sz="2800" dirty="0" smtClean="0">
              <a:latin typeface="Franklin Gothic Medium" pitchFamily="34" charset="0"/>
              <a:ea typeface="ＭＳ Ｐゴシック" pitchFamily="34" charset="-128"/>
            </a:endParaRPr>
          </a:p>
        </p:txBody>
      </p:sp>
      <p:pic>
        <p:nvPicPr>
          <p:cNvPr id="35844" name="Picture 5" descr="zoeller53"/>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5516562" y="1371600"/>
            <a:ext cx="3170238" cy="3671888"/>
          </a:xfrm>
        </p:spPr>
      </p:pic>
    </p:spTree>
    <p:extLst>
      <p:ext uri="{BB962C8B-B14F-4D97-AF65-F5344CB8AC3E}">
        <p14:creationId xmlns:p14="http://schemas.microsoft.com/office/powerpoint/2010/main" val="374499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animEffect transition="in" filter="fade">
                                      <p:cBhvr>
                                        <p:cTn id="7" dur="2000"/>
                                        <p:tgtEl>
                                          <p:spTgt spid="36867">
                                            <p:txEl>
                                              <p:pRg st="4" end="4"/>
                                            </p:txEl>
                                          </p:spTgt>
                                        </p:tgtEl>
                                      </p:cBhvr>
                                    </p:animEffect>
                                    <p:anim calcmode="lin" valueType="num">
                                      <p:cBhvr>
                                        <p:cTn id="8" dur="2000" fill="hold"/>
                                        <p:tgtEl>
                                          <p:spTgt spid="36867">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686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1747" name="Rectangle 3"/>
          <p:cNvSpPr>
            <a:spLocks noGrp="1"/>
          </p:cNvSpPr>
          <p:nvPr>
            <p:ph type="body" sz="half" idx="4294967295"/>
          </p:nvPr>
        </p:nvSpPr>
        <p:spPr>
          <a:xfrm>
            <a:off x="457200" y="1371600"/>
            <a:ext cx="3851444" cy="5029200"/>
          </a:xfrm>
        </p:spPr>
        <p:txBody>
          <a:bodyPr/>
          <a:lstStyle/>
          <a:p>
            <a:r>
              <a:rPr lang="en-US" sz="2800" dirty="0" smtClean="0">
                <a:latin typeface="Franklin Gothic Medium" pitchFamily="34" charset="0"/>
                <a:ea typeface="ＭＳ Ｐゴシック" pitchFamily="34" charset="-128"/>
              </a:rPr>
              <a:t>Safety Glasses</a:t>
            </a:r>
          </a:p>
          <a:p>
            <a:pPr lvl="1"/>
            <a:r>
              <a:rPr lang="en-US" sz="2400" dirty="0" smtClean="0">
                <a:latin typeface="Franklin Gothic Book"/>
                <a:ea typeface="ＭＳ Ｐゴシック" pitchFamily="34" charset="-128"/>
                <a:cs typeface="Franklin Gothic Book"/>
              </a:rPr>
              <a:t>Optical Transparency</a:t>
            </a:r>
          </a:p>
          <a:p>
            <a:pPr lvl="1"/>
            <a:r>
              <a:rPr lang="en-US" sz="2400" dirty="0" smtClean="0">
                <a:latin typeface="Franklin Gothic Book"/>
                <a:ea typeface="ＭＳ Ｐゴシック" pitchFamily="34" charset="-128"/>
                <a:cs typeface="Franklin Gothic Book"/>
              </a:rPr>
              <a:t>High Impact</a:t>
            </a:r>
          </a:p>
          <a:p>
            <a:pPr lvl="1"/>
            <a:r>
              <a:rPr lang="en-US" sz="2400" dirty="0" smtClean="0">
                <a:latin typeface="Franklin Gothic Book"/>
                <a:ea typeface="ＭＳ Ｐゴシック" pitchFamily="34" charset="-128"/>
                <a:cs typeface="Franklin Gothic Book"/>
              </a:rPr>
              <a:t>Moderate Cost OK</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PC</a:t>
            </a:r>
          </a:p>
        </p:txBody>
      </p:sp>
      <p:pic>
        <p:nvPicPr>
          <p:cNvPr id="36868"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371" b="16456"/>
          <a:stretch/>
        </p:blipFill>
        <p:spPr bwMode="auto">
          <a:xfrm>
            <a:off x="4400550" y="1371600"/>
            <a:ext cx="4286250" cy="305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651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animEffect transition="in" filter="fade">
                                      <p:cBhvr>
                                        <p:cTn id="7" dur="2000"/>
                                        <p:tgtEl>
                                          <p:spTgt spid="31747">
                                            <p:txEl>
                                              <p:pRg st="4" end="4"/>
                                            </p:txEl>
                                          </p:spTgt>
                                        </p:tgtEl>
                                      </p:cBhvr>
                                    </p:animEffect>
                                    <p:anim calcmode="lin" valueType="num">
                                      <p:cBhvr>
                                        <p:cTn id="8" dur="2000" fill="hold"/>
                                        <p:tgtEl>
                                          <p:spTgt spid="31747">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174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5843" name="Rectangle 3"/>
          <p:cNvSpPr>
            <a:spLocks noGrp="1"/>
          </p:cNvSpPr>
          <p:nvPr>
            <p:ph type="body" sz="half" idx="4294967295"/>
          </p:nvPr>
        </p:nvSpPr>
        <p:spPr>
          <a:xfrm>
            <a:off x="457200" y="1371600"/>
            <a:ext cx="4444922" cy="5029200"/>
          </a:xfrm>
        </p:spPr>
        <p:txBody>
          <a:bodyPr/>
          <a:lstStyle/>
          <a:p>
            <a:r>
              <a:rPr lang="en-US" sz="2800" dirty="0" smtClean="0">
                <a:latin typeface="Franklin Gothic Medium" pitchFamily="34" charset="0"/>
                <a:ea typeface="ＭＳ Ｐゴシック" pitchFamily="34" charset="-128"/>
              </a:rPr>
              <a:t>Truck Wheel Odometer Lens</a:t>
            </a:r>
          </a:p>
          <a:p>
            <a:pPr lvl="1"/>
            <a:r>
              <a:rPr lang="en-US" sz="2400" dirty="0" smtClean="0">
                <a:latin typeface="Franklin Gothic Book"/>
                <a:ea typeface="ＭＳ Ｐゴシック" pitchFamily="34" charset="-128"/>
                <a:cs typeface="Franklin Gothic Book"/>
              </a:rPr>
              <a:t>Transparent</a:t>
            </a:r>
          </a:p>
          <a:p>
            <a:pPr lvl="1"/>
            <a:r>
              <a:rPr lang="en-US" sz="2400" dirty="0" smtClean="0">
                <a:latin typeface="Franklin Gothic Book"/>
                <a:ea typeface="ＭＳ Ｐゴシック" pitchFamily="34" charset="-128"/>
                <a:cs typeface="Franklin Gothic Book"/>
              </a:rPr>
              <a:t>Good Chemical Resistance</a:t>
            </a:r>
          </a:p>
          <a:p>
            <a:pPr lvl="1"/>
            <a:r>
              <a:rPr lang="en-US" sz="2400" dirty="0" smtClean="0">
                <a:latin typeface="Franklin Gothic Book"/>
                <a:ea typeface="ＭＳ Ｐゴシック" pitchFamily="34" charset="-128"/>
                <a:cs typeface="Franklin Gothic Book"/>
              </a:rPr>
              <a:t>Moderate-High Cost OK</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Amorphous Nylon</a:t>
            </a:r>
          </a:p>
        </p:txBody>
      </p:sp>
      <p:pic>
        <p:nvPicPr>
          <p:cNvPr id="37892" name="Picture 7" descr="http://farm4.static.flickr.com/3085/3145233837_cea45bbf4f.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6662" y="1371600"/>
            <a:ext cx="364013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742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2000"/>
                                        <p:tgtEl>
                                          <p:spTgt spid="35843">
                                            <p:txEl>
                                              <p:pRg st="4" end="4"/>
                                            </p:txEl>
                                          </p:spTgt>
                                        </p:tgtEl>
                                      </p:cBhvr>
                                    </p:animEffect>
                                    <p:anim calcmode="lin" valueType="num">
                                      <p:cBhvr>
                                        <p:cTn id="8" dur="2000" fill="hold"/>
                                        <p:tgtEl>
                                          <p:spTgt spid="3584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584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199" y="1436688"/>
            <a:ext cx="4575487" cy="5029200"/>
          </a:xfrm>
        </p:spPr>
        <p:txBody>
          <a:bodyPr/>
          <a:lstStyle/>
          <a:p>
            <a:r>
              <a:rPr lang="en-US" sz="2800" dirty="0" smtClean="0">
                <a:latin typeface="Franklin Gothic Medium" pitchFamily="34" charset="0"/>
                <a:ea typeface="ＭＳ Ｐゴシック" pitchFamily="34" charset="-128"/>
              </a:rPr>
              <a:t>Chemical Beakers</a:t>
            </a:r>
          </a:p>
          <a:p>
            <a:pPr lvl="1"/>
            <a:r>
              <a:rPr lang="en-US" sz="2400" dirty="0">
                <a:ea typeface="ＭＳ Ｐゴシック" pitchFamily="34" charset="-128"/>
              </a:rPr>
              <a:t>Excellent Chemical Resistance</a:t>
            </a:r>
          </a:p>
          <a:p>
            <a:pPr lvl="1"/>
            <a:r>
              <a:rPr lang="en-US" sz="2400" dirty="0" smtClean="0">
                <a:latin typeface="Franklin Gothic Book"/>
                <a:ea typeface="ＭＳ Ｐゴシック" pitchFamily="34" charset="-128"/>
                <a:cs typeface="Franklin Gothic Book"/>
              </a:rPr>
              <a:t>Low Cost</a:t>
            </a:r>
          </a:p>
          <a:p>
            <a:pPr lvl="1"/>
            <a:r>
              <a:rPr lang="en-US" sz="2400" dirty="0" smtClean="0">
                <a:ea typeface="ＭＳ Ｐゴシック" pitchFamily="34" charset="-128"/>
              </a:rPr>
              <a:t>Transparent</a:t>
            </a:r>
            <a:endParaRPr lang="en-US" sz="2400" dirty="0">
              <a:ea typeface="ＭＳ Ｐゴシック" pitchFamily="34" charset="-128"/>
            </a:endParaRPr>
          </a:p>
          <a:p>
            <a:pPr lvl="1"/>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5725" y="1436688"/>
            <a:ext cx="35210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434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animEffect transition="in" filter="wheel(1)">
                                      <p:cBhvr>
                                        <p:cTn id="11" dur="2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2771" name="Rectangle 3"/>
          <p:cNvSpPr>
            <a:spLocks noGrp="1"/>
          </p:cNvSpPr>
          <p:nvPr>
            <p:ph type="body" sz="half" idx="4294967295"/>
          </p:nvPr>
        </p:nvSpPr>
        <p:spPr>
          <a:xfrm>
            <a:off x="457200" y="1371600"/>
            <a:ext cx="4480530" cy="5029200"/>
          </a:xfrm>
        </p:spPr>
        <p:txBody>
          <a:bodyPr/>
          <a:lstStyle/>
          <a:p>
            <a:r>
              <a:rPr lang="en-US" sz="2400" dirty="0" smtClean="0">
                <a:latin typeface="Franklin Gothic Medium" pitchFamily="34" charset="0"/>
                <a:ea typeface="ＭＳ Ｐゴシック" pitchFamily="34" charset="-128"/>
              </a:rPr>
              <a:t>Nail Gun Housing</a:t>
            </a:r>
          </a:p>
          <a:p>
            <a:pPr lvl="1"/>
            <a:r>
              <a:rPr lang="en-US" sz="2400" dirty="0" smtClean="0">
                <a:latin typeface="Franklin Gothic Book"/>
                <a:ea typeface="ＭＳ Ｐゴシック" pitchFamily="34" charset="-128"/>
                <a:cs typeface="Franklin Gothic Book"/>
              </a:rPr>
              <a:t>Good Chemical Resistance</a:t>
            </a:r>
          </a:p>
          <a:p>
            <a:pPr lvl="1"/>
            <a:r>
              <a:rPr lang="en-US" sz="2400" dirty="0" smtClean="0">
                <a:latin typeface="Franklin Gothic Book"/>
                <a:ea typeface="ＭＳ Ｐゴシック" pitchFamily="34" charset="-128"/>
                <a:cs typeface="Franklin Gothic Book"/>
              </a:rPr>
              <a:t>Excellent Strength, Stiffness &amp; Impact</a:t>
            </a:r>
          </a:p>
          <a:p>
            <a:pPr lvl="1"/>
            <a:r>
              <a:rPr lang="en-US" sz="2400" dirty="0" smtClean="0">
                <a:latin typeface="Franklin Gothic Book"/>
                <a:ea typeface="ＭＳ Ｐゴシック" pitchFamily="34" charset="-128"/>
                <a:cs typeface="Franklin Gothic Book"/>
              </a:rPr>
              <a:t>Good Surface Finish When Reinforced</a:t>
            </a:r>
          </a:p>
          <a:p>
            <a:pPr lvl="1"/>
            <a:r>
              <a:rPr lang="en-US" sz="2400" dirty="0" smtClean="0">
                <a:latin typeface="Franklin Gothic Book"/>
                <a:ea typeface="ＭＳ Ｐゴシック" pitchFamily="34" charset="-128"/>
                <a:cs typeface="Franklin Gothic Book"/>
              </a:rPr>
              <a:t>Moderate Cost OK</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Nylon 6 + </a:t>
            </a:r>
            <a:r>
              <a:rPr lang="en-US" sz="2800" dirty="0" err="1" smtClean="0">
                <a:latin typeface="Franklin Gothic Medium" pitchFamily="34" charset="0"/>
                <a:ea typeface="ＭＳ Ｐゴシック" pitchFamily="34" charset="-128"/>
              </a:rPr>
              <a:t>GF</a:t>
            </a:r>
            <a:endParaRPr lang="en-US" sz="2800" dirty="0" smtClean="0">
              <a:latin typeface="Franklin Gothic Medium" pitchFamily="34" charset="0"/>
              <a:ea typeface="ＭＳ Ｐゴシック" pitchFamily="34" charset="-128"/>
            </a:endParaRPr>
          </a:p>
        </p:txBody>
      </p:sp>
      <p:pic>
        <p:nvPicPr>
          <p:cNvPr id="3994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3012" y="1371600"/>
            <a:ext cx="36337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83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2771">
                                            <p:txEl>
                                              <p:pRg st="5" end="5"/>
                                            </p:txEl>
                                          </p:spTgt>
                                        </p:tgtEl>
                                        <p:attrNameLst>
                                          <p:attrName>style.visibility</p:attrName>
                                        </p:attrNameLst>
                                      </p:cBhvr>
                                      <p:to>
                                        <p:strVal val="visible"/>
                                      </p:to>
                                    </p:set>
                                    <p:animEffect transition="in" filter="fade">
                                      <p:cBhvr>
                                        <p:cTn id="7" dur="2000"/>
                                        <p:tgtEl>
                                          <p:spTgt spid="32771">
                                            <p:txEl>
                                              <p:pRg st="5" end="5"/>
                                            </p:txEl>
                                          </p:spTgt>
                                        </p:tgtEl>
                                      </p:cBhvr>
                                    </p:animEffect>
                                    <p:anim calcmode="lin" valueType="num">
                                      <p:cBhvr>
                                        <p:cTn id="8" dur="2000" fill="hold"/>
                                        <p:tgtEl>
                                          <p:spTgt spid="32771">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2771">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3795" name="Rectangle 3"/>
          <p:cNvSpPr>
            <a:spLocks noGrp="1"/>
          </p:cNvSpPr>
          <p:nvPr>
            <p:ph type="body" sz="half" idx="4294967295"/>
          </p:nvPr>
        </p:nvSpPr>
        <p:spPr>
          <a:xfrm>
            <a:off x="457199" y="1371600"/>
            <a:ext cx="4575488" cy="5029200"/>
          </a:xfrm>
        </p:spPr>
        <p:txBody>
          <a:bodyPr/>
          <a:lstStyle/>
          <a:p>
            <a:r>
              <a:rPr lang="en-US" sz="2800" dirty="0" smtClean="0">
                <a:latin typeface="Franklin Gothic Medium" pitchFamily="34" charset="0"/>
                <a:ea typeface="ＭＳ Ｐゴシック" pitchFamily="34" charset="-128"/>
              </a:rPr>
              <a:t>Automotive Intake Manifold</a:t>
            </a:r>
          </a:p>
          <a:p>
            <a:pPr lvl="1"/>
            <a:r>
              <a:rPr lang="en-US" sz="2400" dirty="0" smtClean="0">
                <a:latin typeface="Franklin Gothic Book"/>
                <a:ea typeface="ＭＳ Ｐゴシック" pitchFamily="34" charset="-128"/>
                <a:cs typeface="Franklin Gothic Book"/>
              </a:rPr>
              <a:t>Chemical Resistance</a:t>
            </a:r>
          </a:p>
          <a:p>
            <a:pPr lvl="1"/>
            <a:r>
              <a:rPr lang="en-US" sz="2400" dirty="0" smtClean="0">
                <a:latin typeface="Franklin Gothic Book"/>
                <a:ea typeface="ＭＳ Ｐゴシック" pitchFamily="34" charset="-128"/>
                <a:cs typeface="Franklin Gothic Book"/>
              </a:rPr>
              <a:t>Excellent Strength, Stiffness &amp; Impact</a:t>
            </a:r>
          </a:p>
          <a:p>
            <a:pPr lvl="1"/>
            <a:r>
              <a:rPr lang="en-US" sz="2400" dirty="0" smtClean="0">
                <a:latin typeface="Franklin Gothic Book"/>
                <a:ea typeface="ＭＳ Ｐゴシック" pitchFamily="34" charset="-128"/>
                <a:cs typeface="Franklin Gothic Book"/>
              </a:rPr>
              <a:t>Moderate Heat Resistance</a:t>
            </a:r>
          </a:p>
          <a:p>
            <a:pPr lvl="1"/>
            <a:r>
              <a:rPr lang="en-US" sz="2400" dirty="0" smtClean="0">
                <a:latin typeface="Franklin Gothic Book"/>
                <a:ea typeface="ＭＳ Ｐゴシック" pitchFamily="34" charset="-128"/>
                <a:cs typeface="Franklin Gothic Book"/>
              </a:rPr>
              <a:t>Moderate Cost OK</a:t>
            </a:r>
            <a:r>
              <a:rPr lang="en-US" dirty="0" smtClean="0">
                <a:latin typeface="Franklin Gothic Book"/>
                <a:ea typeface="ＭＳ Ｐゴシック" pitchFamily="34" charset="-128"/>
                <a:cs typeface="Franklin Gothic Book"/>
              </a:rPr>
              <a:t/>
            </a:r>
            <a:br>
              <a:rPr lang="en-US" dirty="0" smtClean="0">
                <a:latin typeface="Franklin Gothic Book"/>
                <a:ea typeface="ＭＳ Ｐゴシック" pitchFamily="34" charset="-128"/>
                <a:cs typeface="Franklin Gothic Book"/>
              </a:rPr>
            </a:br>
            <a:endParaRPr lang="en-US"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Nylon 66 + </a:t>
            </a:r>
            <a:r>
              <a:rPr lang="en-US" sz="2800" dirty="0" err="1" smtClean="0">
                <a:latin typeface="Franklin Gothic Medium" pitchFamily="34" charset="0"/>
                <a:ea typeface="ＭＳ Ｐゴシック" pitchFamily="34" charset="-128"/>
              </a:rPr>
              <a:t>GF</a:t>
            </a:r>
            <a:endParaRPr lang="en-US" sz="2800" dirty="0" smtClean="0">
              <a:latin typeface="Franklin Gothic Medium" pitchFamily="34" charset="0"/>
              <a:ea typeface="ＭＳ Ｐゴシック" pitchFamily="34" charset="-128"/>
            </a:endParaRPr>
          </a:p>
        </p:txBody>
      </p:sp>
      <p:pic>
        <p:nvPicPr>
          <p:cNvPr id="40964" name="Picture 5" descr="112_0709_07z+LS3_intake_manifol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25937" y="1371600"/>
            <a:ext cx="3560863"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199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3795">
                                            <p:txEl>
                                              <p:pRg st="5" end="5"/>
                                            </p:txEl>
                                          </p:spTgt>
                                        </p:tgtEl>
                                        <p:attrNameLst>
                                          <p:attrName>style.visibility</p:attrName>
                                        </p:attrNameLst>
                                      </p:cBhvr>
                                      <p:to>
                                        <p:strVal val="visible"/>
                                      </p:to>
                                    </p:set>
                                    <p:animEffect transition="in" filter="fade">
                                      <p:cBhvr>
                                        <p:cTn id="7" dur="2000"/>
                                        <p:tgtEl>
                                          <p:spTgt spid="33795">
                                            <p:txEl>
                                              <p:pRg st="5" end="5"/>
                                            </p:txEl>
                                          </p:spTgt>
                                        </p:tgtEl>
                                      </p:cBhvr>
                                    </p:animEffect>
                                    <p:anim calcmode="lin" valueType="num">
                                      <p:cBhvr>
                                        <p:cTn id="8" dur="2000" fill="hold"/>
                                        <p:tgtEl>
                                          <p:spTgt spid="33795">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379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200" y="1436688"/>
            <a:ext cx="4038600" cy="5029200"/>
          </a:xfrm>
        </p:spPr>
        <p:txBody>
          <a:bodyPr/>
          <a:lstStyle/>
          <a:p>
            <a:r>
              <a:rPr lang="en-US" sz="2800" dirty="0" smtClean="0">
                <a:latin typeface="Franklin Gothic Medium" pitchFamily="34" charset="0"/>
                <a:ea typeface="ＭＳ Ｐゴシック" pitchFamily="34" charset="-128"/>
              </a:rPr>
              <a:t>Oil Pan</a:t>
            </a:r>
          </a:p>
          <a:p>
            <a:pPr lvl="1"/>
            <a:r>
              <a:rPr lang="en-US" sz="2400" dirty="0" smtClean="0">
                <a:latin typeface="Franklin Gothic Book"/>
                <a:ea typeface="ＭＳ Ｐゴシック" pitchFamily="34" charset="-128"/>
                <a:cs typeface="Franklin Gothic Book"/>
              </a:rPr>
              <a:t>Chemical Resistance</a:t>
            </a:r>
          </a:p>
          <a:p>
            <a:pPr lvl="1"/>
            <a:r>
              <a:rPr lang="en-US" sz="2400" dirty="0" smtClean="0">
                <a:latin typeface="Franklin Gothic Book"/>
                <a:ea typeface="ＭＳ Ｐゴシック" pitchFamily="34" charset="-128"/>
                <a:cs typeface="Franklin Gothic Book"/>
              </a:rPr>
              <a:t>Excellent Strength, Stiffness &amp; Impact</a:t>
            </a:r>
          </a:p>
          <a:p>
            <a:pPr lvl="1"/>
            <a:r>
              <a:rPr lang="en-US" sz="2400" dirty="0" smtClean="0">
                <a:latin typeface="Franklin Gothic Book"/>
                <a:ea typeface="ＭＳ Ｐゴシック" pitchFamily="34" charset="-128"/>
                <a:cs typeface="Franklin Gothic Book"/>
              </a:rPr>
              <a:t>Moderate Heat Resistance</a:t>
            </a:r>
          </a:p>
          <a:p>
            <a:pPr lvl="1"/>
            <a:r>
              <a:rPr lang="en-US" sz="2400" dirty="0" smtClean="0">
                <a:latin typeface="Franklin Gothic Book"/>
                <a:ea typeface="ＭＳ Ｐゴシック" pitchFamily="34" charset="-128"/>
                <a:cs typeface="Franklin Gothic Book"/>
              </a:rPr>
              <a:t>Moderate Cost OK</a:t>
            </a:r>
          </a:p>
          <a:p>
            <a:pPr lvl="1"/>
            <a:r>
              <a:rPr lang="en-US" sz="2400" dirty="0">
                <a:ea typeface="ＭＳ Ｐゴシック" pitchFamily="34" charset="-128"/>
              </a:rPr>
              <a:t>Extremely Tight Dimensions &amp; Flat</a:t>
            </a:r>
          </a:p>
          <a:p>
            <a:pPr lvl="1"/>
            <a:endParaRPr lang="en-US"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380" y="1436688"/>
            <a:ext cx="4064420" cy="28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59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6867">
                                            <p:txEl>
                                              <p:pRg st="7" end="7"/>
                                            </p:txEl>
                                          </p:spTgt>
                                        </p:tgtEl>
                                        <p:attrNameLst>
                                          <p:attrName>style.visibility</p:attrName>
                                        </p:attrNameLst>
                                      </p:cBhvr>
                                      <p:to>
                                        <p:strVal val="visible"/>
                                      </p:to>
                                    </p:set>
                                    <p:animEffect transition="in" filter="wheel(1)">
                                      <p:cBhvr>
                                        <p:cTn id="11" dur="20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3374445"/>
            <a:ext cx="91440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p:txBody>
          <a:bodyPr/>
          <a:lstStyle/>
          <a:p>
            <a:r>
              <a:rPr lang="en-US" smtClean="0">
                <a:ea typeface="ＭＳ Ｐゴシック" pitchFamily="34" charset="-128"/>
              </a:rPr>
              <a:t>Compounding Process</a:t>
            </a:r>
          </a:p>
        </p:txBody>
      </p:sp>
      <p:sp>
        <p:nvSpPr>
          <p:cNvPr id="6148" name="Text Box 4"/>
          <p:cNvSpPr txBox="1">
            <a:spLocks noChangeArrowheads="1"/>
          </p:cNvSpPr>
          <p:nvPr/>
        </p:nvSpPr>
        <p:spPr bwMode="auto">
          <a:xfrm>
            <a:off x="4716463" y="5420733"/>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atin typeface="+mj-lt"/>
              </a:rPr>
              <a:t>Cooling</a:t>
            </a:r>
          </a:p>
        </p:txBody>
      </p:sp>
      <p:sp>
        <p:nvSpPr>
          <p:cNvPr id="6149" name="Text Box 5"/>
          <p:cNvSpPr txBox="1">
            <a:spLocks noChangeArrowheads="1"/>
          </p:cNvSpPr>
          <p:nvPr/>
        </p:nvSpPr>
        <p:spPr bwMode="auto">
          <a:xfrm>
            <a:off x="2438400" y="590492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atin typeface="+mj-lt"/>
              </a:rPr>
              <a:t>Extruder</a:t>
            </a:r>
          </a:p>
        </p:txBody>
      </p:sp>
      <p:sp>
        <p:nvSpPr>
          <p:cNvPr id="6150" name="Text Box 6"/>
          <p:cNvSpPr txBox="1">
            <a:spLocks noChangeArrowheads="1"/>
          </p:cNvSpPr>
          <p:nvPr/>
        </p:nvSpPr>
        <p:spPr bwMode="auto">
          <a:xfrm>
            <a:off x="252413" y="552392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atin typeface="+mj-lt"/>
              </a:rPr>
              <a:t>Blender</a:t>
            </a:r>
          </a:p>
        </p:txBody>
      </p:sp>
      <p:sp>
        <p:nvSpPr>
          <p:cNvPr id="6151" name="Text Box 7"/>
          <p:cNvSpPr txBox="1">
            <a:spLocks noChangeArrowheads="1"/>
          </p:cNvSpPr>
          <p:nvPr/>
        </p:nvSpPr>
        <p:spPr bwMode="auto">
          <a:xfrm>
            <a:off x="6172200" y="590492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atin typeface="+mj-lt"/>
              </a:rPr>
              <a:t>Pelletizer</a:t>
            </a:r>
          </a:p>
        </p:txBody>
      </p:sp>
      <p:sp>
        <p:nvSpPr>
          <p:cNvPr id="6152" name="Text Box 8"/>
          <p:cNvSpPr txBox="1">
            <a:spLocks noChangeArrowheads="1"/>
          </p:cNvSpPr>
          <p:nvPr/>
        </p:nvSpPr>
        <p:spPr bwMode="auto">
          <a:xfrm>
            <a:off x="7419975" y="552392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atin typeface="+mj-lt"/>
              </a:rPr>
              <a:t>Classifier</a:t>
            </a:r>
          </a:p>
        </p:txBody>
      </p:sp>
      <p:sp>
        <p:nvSpPr>
          <p:cNvPr id="6153" name="Text Box 9"/>
          <p:cNvSpPr txBox="1">
            <a:spLocks noChangeArrowheads="1"/>
          </p:cNvSpPr>
          <p:nvPr/>
        </p:nvSpPr>
        <p:spPr bwMode="auto">
          <a:xfrm>
            <a:off x="273050" y="2186995"/>
            <a:ext cx="216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dirty="0">
                <a:latin typeface="+mj-lt"/>
              </a:rPr>
              <a:t>Raw </a:t>
            </a:r>
            <a:r>
              <a:rPr lang="en-US" dirty="0" smtClean="0">
                <a:latin typeface="+mj-lt"/>
              </a:rPr>
              <a:t>Materials</a:t>
            </a:r>
            <a:endParaRPr lang="en-US" dirty="0">
              <a:latin typeface="+mj-lt"/>
            </a:endParaRPr>
          </a:p>
        </p:txBody>
      </p:sp>
      <p:sp>
        <p:nvSpPr>
          <p:cNvPr id="6154" name="Line 10"/>
          <p:cNvSpPr>
            <a:spLocks noChangeShapeType="1"/>
          </p:cNvSpPr>
          <p:nvPr/>
        </p:nvSpPr>
        <p:spPr bwMode="auto">
          <a:xfrm>
            <a:off x="2590800" y="2448933"/>
            <a:ext cx="32004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5" name="Line 11"/>
          <p:cNvSpPr>
            <a:spLocks noChangeShapeType="1"/>
          </p:cNvSpPr>
          <p:nvPr/>
        </p:nvSpPr>
        <p:spPr bwMode="auto">
          <a:xfrm flipV="1">
            <a:off x="1143000" y="4557133"/>
            <a:ext cx="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6" name="Line 12"/>
          <p:cNvSpPr>
            <a:spLocks noChangeShapeType="1"/>
          </p:cNvSpPr>
          <p:nvPr/>
        </p:nvSpPr>
        <p:spPr bwMode="auto">
          <a:xfrm flipV="1">
            <a:off x="3276600" y="4938133"/>
            <a:ext cx="7938" cy="966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7" name="Line 13"/>
          <p:cNvSpPr>
            <a:spLocks noChangeShapeType="1"/>
          </p:cNvSpPr>
          <p:nvPr/>
        </p:nvSpPr>
        <p:spPr bwMode="auto">
          <a:xfrm flipH="1" flipV="1">
            <a:off x="5029200" y="4838120"/>
            <a:ext cx="512763" cy="457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8" name="Line 14"/>
          <p:cNvSpPr>
            <a:spLocks noChangeShapeType="1"/>
          </p:cNvSpPr>
          <p:nvPr/>
        </p:nvSpPr>
        <p:spPr bwMode="auto">
          <a:xfrm flipV="1">
            <a:off x="5791200" y="4747633"/>
            <a:ext cx="533400" cy="5715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V="1">
            <a:off x="7010400" y="4838120"/>
            <a:ext cx="304800" cy="1066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60" name="Line 16"/>
          <p:cNvSpPr>
            <a:spLocks noChangeShapeType="1"/>
          </p:cNvSpPr>
          <p:nvPr/>
        </p:nvSpPr>
        <p:spPr bwMode="auto">
          <a:xfrm flipV="1">
            <a:off x="8245475" y="4838120"/>
            <a:ext cx="152400" cy="6096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6161"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5900" y="2755320"/>
            <a:ext cx="3429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2" name="Picture 19" descr="http://gfrcdepot.com/wp-content/uploads/2010/10/chopped-s-glass-fiber-34529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4125" y="1456673"/>
            <a:ext cx="873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1" descr="http://product-image.tradeindia.com/00247026/b/0/Prussian-Blue-Pigment.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14100" y="1424923"/>
            <a:ext cx="787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3" descr="http://www.plasticreef.com/wp-content/uploads/2008/02/201205virgin-pellet-0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5950" y="2706108"/>
            <a:ext cx="89535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99163" y="2156833"/>
            <a:ext cx="3002995" cy="461665"/>
          </a:xfrm>
          <a:prstGeom prst="rect">
            <a:avLst/>
          </a:prstGeom>
          <a:noFill/>
        </p:spPr>
        <p:txBody>
          <a:bodyPr wrap="square" rtlCol="0">
            <a:spAutoFit/>
          </a:bodyPr>
          <a:lstStyle/>
          <a:p>
            <a:r>
              <a:rPr lang="en-US" sz="2400" dirty="0">
                <a:latin typeface="+mj-lt"/>
                <a:cs typeface="Times"/>
              </a:rPr>
              <a:t>Finished </a:t>
            </a:r>
            <a:r>
              <a:rPr lang="en-US" sz="2400" dirty="0" smtClean="0">
                <a:latin typeface="+mj-lt"/>
                <a:cs typeface="Times"/>
              </a:rPr>
              <a:t>Product</a:t>
            </a:r>
            <a:endParaRPr lang="en-US" sz="2400" dirty="0">
              <a:latin typeface="+mj-lt"/>
              <a:cs typeface="Times"/>
            </a:endParaRPr>
          </a:p>
        </p:txBody>
      </p:sp>
    </p:spTree>
    <p:extLst>
      <p:ext uri="{BB962C8B-B14F-4D97-AF65-F5344CB8AC3E}">
        <p14:creationId xmlns:p14="http://schemas.microsoft.com/office/powerpoint/2010/main" val="28185767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sz="half" idx="4294967295"/>
          </p:nvPr>
        </p:nvSpPr>
        <p:spPr>
          <a:xfrm>
            <a:off x="457199" y="1371600"/>
            <a:ext cx="4053227" cy="5029200"/>
          </a:xfrm>
        </p:spPr>
        <p:txBody>
          <a:bodyPr/>
          <a:lstStyle/>
          <a:p>
            <a:r>
              <a:rPr lang="en-US" sz="2800" dirty="0" smtClean="0">
                <a:latin typeface="Franklin Gothic Medium" pitchFamily="34" charset="0"/>
                <a:ea typeface="ＭＳ Ｐゴシック" pitchFamily="34" charset="-128"/>
              </a:rPr>
              <a:t>Electrical Connectors</a:t>
            </a:r>
          </a:p>
          <a:p>
            <a:pPr lvl="1"/>
            <a:r>
              <a:rPr lang="en-US" sz="2400" dirty="0" smtClean="0">
                <a:latin typeface="Franklin Gothic Book"/>
                <a:ea typeface="ＭＳ Ｐゴシック" pitchFamily="34" charset="-128"/>
                <a:cs typeface="Franklin Gothic Book"/>
              </a:rPr>
              <a:t>Good Flow in Thin Walls</a:t>
            </a:r>
          </a:p>
          <a:p>
            <a:pPr lvl="1"/>
            <a:r>
              <a:rPr lang="en-US" sz="2400" dirty="0" smtClean="0">
                <a:latin typeface="Franklin Gothic Book"/>
                <a:ea typeface="ＭＳ Ｐゴシック" pitchFamily="34" charset="-128"/>
                <a:cs typeface="Franklin Gothic Book"/>
              </a:rPr>
              <a:t>Excellent Electrical Properties</a:t>
            </a:r>
          </a:p>
          <a:p>
            <a:pPr lvl="1"/>
            <a:r>
              <a:rPr lang="en-US" sz="2400" dirty="0" smtClean="0">
                <a:latin typeface="Franklin Gothic Book"/>
                <a:ea typeface="ＭＳ Ｐゴシック" pitchFamily="34" charset="-128"/>
                <a:cs typeface="Franklin Gothic Book"/>
              </a:rPr>
              <a:t>Dimensionally Stable in Humidity</a:t>
            </a:r>
          </a:p>
          <a:p>
            <a:pPr lvl="1"/>
            <a:r>
              <a:rPr lang="en-US" sz="2400" dirty="0" smtClean="0">
                <a:latin typeface="Franklin Gothic Book"/>
                <a:ea typeface="ＭＳ Ｐゴシック" pitchFamily="34" charset="-128"/>
                <a:cs typeface="Franklin Gothic Book"/>
              </a:rPr>
              <a:t>Moderate Cost OK</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err="1" smtClean="0">
                <a:latin typeface="Franklin Gothic Medium" pitchFamily="34" charset="0"/>
                <a:ea typeface="ＭＳ Ｐゴシック" pitchFamily="34" charset="-128"/>
              </a:rPr>
              <a:t>PBT</a:t>
            </a:r>
            <a:r>
              <a:rPr lang="en-US" sz="2800" dirty="0" smtClean="0">
                <a:latin typeface="Franklin Gothic Medium" pitchFamily="34" charset="0"/>
                <a:ea typeface="ＭＳ Ｐゴシック" pitchFamily="34" charset="-128"/>
              </a:rPr>
              <a:t> (PET) + </a:t>
            </a:r>
            <a:r>
              <a:rPr lang="en-US" sz="2800" dirty="0" err="1" smtClean="0">
                <a:latin typeface="Franklin Gothic Medium" pitchFamily="34" charset="0"/>
                <a:ea typeface="ＭＳ Ｐゴシック" pitchFamily="34" charset="-128"/>
              </a:rPr>
              <a:t>GF</a:t>
            </a:r>
            <a:r>
              <a:rPr lang="en-US" sz="2800" dirty="0" smtClean="0">
                <a:latin typeface="Franklin Gothic Medium" pitchFamily="34" charset="0"/>
                <a:ea typeface="ＭＳ Ｐゴシック" pitchFamily="34" charset="-128"/>
              </a:rPr>
              <a:t> + </a:t>
            </a:r>
            <a:r>
              <a:rPr lang="en-US" sz="2800" dirty="0" err="1" smtClean="0">
                <a:latin typeface="Franklin Gothic Medium" pitchFamily="34" charset="0"/>
                <a:ea typeface="ＭＳ Ｐゴシック" pitchFamily="34" charset="-128"/>
              </a:rPr>
              <a:t>FR</a:t>
            </a:r>
            <a:endParaRPr lang="en-US" sz="2800" dirty="0" smtClean="0">
              <a:latin typeface="Franklin Gothic Medium" pitchFamily="34" charset="0"/>
              <a:ea typeface="ＭＳ Ｐゴシック" pitchFamily="34" charset="-128"/>
            </a:endParaRPr>
          </a:p>
        </p:txBody>
      </p:sp>
      <p:sp>
        <p:nvSpPr>
          <p:cNvPr id="48130"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pic>
        <p:nvPicPr>
          <p:cNvPr id="43012" name="Picture 6" descr="http://home.rtpcompany.com/intranet/Photo_Library/RTP-Conductive-Connecto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1688" y="1371600"/>
            <a:ext cx="407511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265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4819">
                                            <p:txEl>
                                              <p:pRg st="5" end="5"/>
                                            </p:txEl>
                                          </p:spTgt>
                                        </p:tgtEl>
                                        <p:attrNameLst>
                                          <p:attrName>style.visibility</p:attrName>
                                        </p:attrNameLst>
                                      </p:cBhvr>
                                      <p:to>
                                        <p:strVal val="visible"/>
                                      </p:to>
                                    </p:set>
                                    <p:animEffect transition="in" filter="fade">
                                      <p:cBhvr>
                                        <p:cTn id="7" dur="2000"/>
                                        <p:tgtEl>
                                          <p:spTgt spid="34819">
                                            <p:txEl>
                                              <p:pRg st="5" end="5"/>
                                            </p:txEl>
                                          </p:spTgt>
                                        </p:tgtEl>
                                      </p:cBhvr>
                                    </p:animEffect>
                                    <p:anim calcmode="lin" valueType="num">
                                      <p:cBhvr>
                                        <p:cTn id="8" dur="2000" fill="hold"/>
                                        <p:tgtEl>
                                          <p:spTgt spid="34819">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481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200" y="1436688"/>
            <a:ext cx="3763963" cy="5029200"/>
          </a:xfrm>
        </p:spPr>
        <p:txBody>
          <a:bodyPr/>
          <a:lstStyle/>
          <a:p>
            <a:r>
              <a:rPr lang="en-US" sz="2800" dirty="0" smtClean="0">
                <a:latin typeface="Franklin Gothic Medium" pitchFamily="34" charset="0"/>
                <a:ea typeface="ＭＳ Ｐゴシック" pitchFamily="34" charset="-128"/>
              </a:rPr>
              <a:t>Conveyor Rollers</a:t>
            </a:r>
          </a:p>
          <a:p>
            <a:pPr lvl="1"/>
            <a:r>
              <a:rPr lang="en-US" sz="2400" dirty="0" smtClean="0">
                <a:latin typeface="Franklin Gothic Book"/>
                <a:ea typeface="ＭＳ Ｐゴシック" pitchFamily="34" charset="-128"/>
                <a:cs typeface="Franklin Gothic Book"/>
              </a:rPr>
              <a:t>Good Abrasion Resistance</a:t>
            </a:r>
          </a:p>
          <a:p>
            <a:pPr lvl="1"/>
            <a:r>
              <a:rPr lang="en-US" sz="2400" dirty="0" smtClean="0">
                <a:latin typeface="Franklin Gothic Book"/>
                <a:ea typeface="ＭＳ Ｐゴシック" pitchFamily="34" charset="-128"/>
                <a:cs typeface="Franklin Gothic Book"/>
              </a:rPr>
              <a:t>Low Wear &amp; Friction</a:t>
            </a:r>
          </a:p>
          <a:p>
            <a:pPr lvl="1"/>
            <a:r>
              <a:rPr lang="en-US" sz="2400" dirty="0" smtClean="0">
                <a:latin typeface="Franklin Gothic Book"/>
                <a:ea typeface="ＭＳ Ｐゴシック" pitchFamily="34" charset="-128"/>
                <a:cs typeface="Franklin Gothic Book"/>
              </a:rPr>
              <a:t>Moderate Cost OK</a:t>
            </a:r>
            <a:br>
              <a:rPr lang="en-US" sz="2400" dirty="0" smtClean="0">
                <a:latin typeface="Franklin Gothic Book"/>
                <a:ea typeface="ＭＳ Ｐゴシック" pitchFamily="34" charset="-128"/>
                <a:cs typeface="Franklin Gothic Book"/>
              </a:rPr>
            </a:br>
            <a:endParaRPr lang="en-US" sz="2400" dirty="0" smtClean="0">
              <a:latin typeface="Franklin Gothic Book"/>
              <a:ea typeface="ＭＳ Ｐゴシック" pitchFamily="34" charset="-128"/>
              <a:cs typeface="Franklin Gothic Book"/>
            </a:endParaRPr>
          </a:p>
          <a:p>
            <a:r>
              <a:rPr lang="en-US" sz="2800" dirty="0" err="1" smtClean="0">
                <a:latin typeface="Franklin Gothic Medium" pitchFamily="34" charset="0"/>
                <a:ea typeface="ＭＳ Ｐゴシック" pitchFamily="34" charset="-128"/>
              </a:rPr>
              <a:t>Acetal</a:t>
            </a:r>
            <a:endParaRPr lang="en-US" sz="2800" dirty="0" smtClean="0">
              <a:latin typeface="Franklin Gothic Medium" pitchFamily="34" charset="0"/>
              <a:ea typeface="ＭＳ Ｐゴシック" pitchFamily="34" charset="-128"/>
            </a:endParaRPr>
          </a:p>
        </p:txBody>
      </p:sp>
      <p:pic>
        <p:nvPicPr>
          <p:cNvPr id="44036" name="Picture 6" descr="http://home.rtpcompany.com/intranet/Photo_Library/Shuttleworth_AMC.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11650" y="1436688"/>
            <a:ext cx="4375150" cy="308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193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animEffect transition="in" filter="fade">
                                      <p:cBhvr>
                                        <p:cTn id="7" dur="2000"/>
                                        <p:tgtEl>
                                          <p:spTgt spid="36867">
                                            <p:txEl>
                                              <p:pRg st="4" end="4"/>
                                            </p:txEl>
                                          </p:spTgt>
                                        </p:tgtEl>
                                      </p:cBhvr>
                                    </p:animEffect>
                                    <p:anim calcmode="lin" valueType="num">
                                      <p:cBhvr>
                                        <p:cTn id="8" dur="2000" fill="hold"/>
                                        <p:tgtEl>
                                          <p:spTgt spid="36867">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686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200" y="1436688"/>
            <a:ext cx="4065096" cy="5029200"/>
          </a:xfrm>
        </p:spPr>
        <p:txBody>
          <a:bodyPr/>
          <a:lstStyle/>
          <a:p>
            <a:r>
              <a:rPr lang="en-US" sz="2800" dirty="0" smtClean="0">
                <a:latin typeface="Franklin Gothic Medium" pitchFamily="34" charset="0"/>
                <a:ea typeface="ＭＳ Ｐゴシック" pitchFamily="34" charset="-128"/>
              </a:rPr>
              <a:t>Printer Gears</a:t>
            </a:r>
          </a:p>
          <a:p>
            <a:pPr lvl="1"/>
            <a:r>
              <a:rPr lang="en-US" sz="2400" dirty="0" smtClean="0">
                <a:ea typeface="ＭＳ Ｐゴシック" pitchFamily="34" charset="-128"/>
              </a:rPr>
              <a:t>Extremely </a:t>
            </a:r>
            <a:r>
              <a:rPr lang="en-US" sz="2400" dirty="0">
                <a:ea typeface="ＭＳ Ｐゴシック" pitchFamily="34" charset="-128"/>
              </a:rPr>
              <a:t>Tight </a:t>
            </a:r>
            <a:r>
              <a:rPr lang="en-US" sz="2400" dirty="0" smtClean="0">
                <a:ea typeface="ＭＳ Ｐゴシック" pitchFamily="34" charset="-128"/>
              </a:rPr>
              <a:t>Dimensions</a:t>
            </a:r>
          </a:p>
          <a:p>
            <a:pPr lvl="1"/>
            <a:r>
              <a:rPr lang="en-US" sz="2400" dirty="0">
                <a:ea typeface="ＭＳ Ｐゴシック" pitchFamily="34" charset="-128"/>
              </a:rPr>
              <a:t>Moderate Cost OK</a:t>
            </a:r>
          </a:p>
          <a:p>
            <a:pPr lvl="1"/>
            <a:r>
              <a:rPr lang="en-US" sz="2400" dirty="0" smtClean="0">
                <a:ea typeface="ＭＳ Ｐゴシック" pitchFamily="34" charset="-128"/>
              </a:rPr>
              <a:t>Good </a:t>
            </a:r>
            <a:r>
              <a:rPr lang="en-US" sz="2400" dirty="0">
                <a:ea typeface="ＭＳ Ｐゴシック" pitchFamily="34" charset="-128"/>
              </a:rPr>
              <a:t>Abrasion Resistance</a:t>
            </a:r>
          </a:p>
          <a:p>
            <a:pPr lvl="1"/>
            <a:r>
              <a:rPr lang="en-US" sz="2400" dirty="0">
                <a:ea typeface="ＭＳ Ｐゴシック" pitchFamily="34" charset="-128"/>
              </a:rPr>
              <a:t>Low Wear &amp; Friction</a:t>
            </a:r>
          </a:p>
          <a:p>
            <a:pPr lvl="1"/>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a:t>
            </a: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6925" y="1436688"/>
            <a:ext cx="40798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863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6867">
                                            <p:txEl>
                                              <p:pRg st="6" end="6"/>
                                            </p:txEl>
                                          </p:spTgt>
                                        </p:tgtEl>
                                        <p:attrNameLst>
                                          <p:attrName>style.visibility</p:attrName>
                                        </p:attrNameLst>
                                      </p:cBhvr>
                                      <p:to>
                                        <p:strVal val="visible"/>
                                      </p:to>
                                    </p:set>
                                    <p:animEffect transition="in" filter="wheel(1)">
                                      <p:cBhvr>
                                        <p:cTn id="13" dur="20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199" y="1436688"/>
            <a:ext cx="4409313" cy="5029200"/>
          </a:xfrm>
        </p:spPr>
        <p:txBody>
          <a:bodyPr/>
          <a:lstStyle/>
          <a:p>
            <a:r>
              <a:rPr lang="en-US" sz="2800" dirty="0" smtClean="0">
                <a:latin typeface="Franklin Gothic Medium" pitchFamily="34" charset="0"/>
                <a:ea typeface="ＭＳ Ｐゴシック" pitchFamily="34" charset="-128"/>
              </a:rPr>
              <a:t>Lawn Tractor Hood</a:t>
            </a:r>
          </a:p>
          <a:p>
            <a:pPr lvl="1"/>
            <a:r>
              <a:rPr lang="en-US" sz="2400" dirty="0">
                <a:ea typeface="ＭＳ Ｐゴシック" pitchFamily="34" charset="-128"/>
              </a:rPr>
              <a:t>Tight Dimensions &amp; </a:t>
            </a:r>
            <a:r>
              <a:rPr lang="en-US" sz="2400" dirty="0" smtClean="0">
                <a:ea typeface="ＭＳ Ｐゴシック" pitchFamily="34" charset="-128"/>
              </a:rPr>
              <a:t>Low Warp</a:t>
            </a:r>
            <a:endParaRPr lang="en-US" sz="2400" dirty="0">
              <a:ea typeface="ＭＳ Ｐゴシック" pitchFamily="34" charset="-128"/>
            </a:endParaRPr>
          </a:p>
          <a:p>
            <a:pPr lvl="1"/>
            <a:r>
              <a:rPr lang="en-US" sz="2400" dirty="0" smtClean="0">
                <a:latin typeface="Franklin Gothic Book"/>
                <a:ea typeface="ＭＳ Ｐゴシック" pitchFamily="34" charset="-128"/>
                <a:cs typeface="Franklin Gothic Book"/>
              </a:rPr>
              <a:t>Moderate Cost OK</a:t>
            </a:r>
          </a:p>
          <a:p>
            <a:pPr lvl="1"/>
            <a:r>
              <a:rPr lang="en-US" sz="2400" dirty="0" smtClean="0">
                <a:ea typeface="ＭＳ Ｐゴシック" pitchFamily="34" charset="-128"/>
              </a:rPr>
              <a:t>Chemical Resistance</a:t>
            </a:r>
            <a:endParaRPr lang="en-US" sz="2400" dirty="0" smtClean="0">
              <a:latin typeface="Franklin Gothic Book"/>
              <a:ea typeface="ＭＳ Ｐゴシック" pitchFamily="34" charset="-128"/>
              <a:cs typeface="Franklin Gothic Book"/>
            </a:endParaRPr>
          </a:p>
          <a:p>
            <a:pPr lvl="1"/>
            <a:r>
              <a:rPr lang="en-US" sz="2400" dirty="0">
                <a:ea typeface="ＭＳ Ｐゴシック" pitchFamily="34" charset="-128"/>
              </a:rPr>
              <a:t>Good Mold Flow</a:t>
            </a:r>
          </a:p>
          <a:p>
            <a:pPr lvl="1"/>
            <a:r>
              <a:rPr lang="en-US" sz="2400" dirty="0" smtClean="0">
                <a:ea typeface="ＭＳ Ｐゴシック" pitchFamily="34" charset="-128"/>
              </a:rPr>
              <a:t>High Impact</a:t>
            </a:r>
            <a:endParaRPr lang="en-US" sz="2400" dirty="0">
              <a:ea typeface="ＭＳ Ｐゴシック" pitchFamily="34" charset="-128"/>
            </a:endParaRPr>
          </a:p>
          <a:p>
            <a:pPr lvl="1"/>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6837" y="1436688"/>
            <a:ext cx="350996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391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6867">
                                            <p:txEl>
                                              <p:pRg st="7" end="7"/>
                                            </p:txEl>
                                          </p:spTgt>
                                        </p:tgtEl>
                                        <p:attrNameLst>
                                          <p:attrName>style.visibility</p:attrName>
                                        </p:attrNameLst>
                                      </p:cBhvr>
                                      <p:to>
                                        <p:strVal val="visible"/>
                                      </p:to>
                                    </p:set>
                                    <p:animEffect transition="in" filter="wheel(1)">
                                      <p:cBhvr>
                                        <p:cTn id="17" dur="20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ctrTitle" idx="4294967295"/>
          </p:nvPr>
        </p:nvSpPr>
        <p:spPr>
          <a:xfrm>
            <a:off x="884948" y="2532241"/>
            <a:ext cx="7772400" cy="2195513"/>
          </a:xfrm>
        </p:spPr>
        <p:txBody>
          <a:bodyPr anchor="ctr"/>
          <a:lstStyle/>
          <a:p>
            <a:pPr algn="ctr"/>
            <a:r>
              <a:rPr lang="en-US" dirty="0" smtClean="0">
                <a:solidFill>
                  <a:schemeClr val="tx1"/>
                </a:solidFill>
                <a:ea typeface="ＭＳ Ｐゴシック" pitchFamily="34" charset="-128"/>
              </a:rPr>
              <a:t>Overcoming Morphology Deficiencies</a:t>
            </a:r>
            <a:br>
              <a:rPr lang="en-US" dirty="0" smtClean="0">
                <a:solidFill>
                  <a:schemeClr val="tx1"/>
                </a:solidFill>
                <a:ea typeface="ＭＳ Ｐゴシック" pitchFamily="34" charset="-128"/>
              </a:rPr>
            </a:br>
            <a:r>
              <a:rPr lang="en-US" dirty="0" smtClean="0">
                <a:solidFill>
                  <a:schemeClr val="tx1"/>
                </a:solidFill>
                <a:ea typeface="ＭＳ Ｐゴシック" pitchFamily="34" charset="-128"/>
              </a:rPr>
              <a:t>Via Compounding</a:t>
            </a:r>
            <a:br>
              <a:rPr lang="en-US" dirty="0" smtClean="0">
                <a:solidFill>
                  <a:schemeClr val="tx1"/>
                </a:solidFill>
                <a:ea typeface="ＭＳ Ｐゴシック" pitchFamily="34" charset="-128"/>
              </a:rPr>
            </a:br>
            <a:endParaRPr lang="en-US" dirty="0" smtClean="0">
              <a:solidFill>
                <a:schemeClr val="tx1"/>
              </a:solidFill>
              <a:ea typeface="ＭＳ Ｐゴシック" pitchFamily="34" charset="-128"/>
            </a:endParaRPr>
          </a:p>
        </p:txBody>
      </p:sp>
    </p:spTree>
    <p:extLst>
      <p:ext uri="{BB962C8B-B14F-4D97-AF65-F5344CB8AC3E}">
        <p14:creationId xmlns:p14="http://schemas.microsoft.com/office/powerpoint/2010/main" val="1480207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Text Box 5"/>
          <p:cNvSpPr>
            <a:spLocks noGrp="1" noChangeArrowheads="1"/>
          </p:cNvSpPr>
          <p:nvPr>
            <p:ph type="title" idx="4294967295"/>
          </p:nvPr>
        </p:nvSpPr>
        <p:spPr/>
        <p:txBody>
          <a:bodyPr/>
          <a:lstStyle/>
          <a:p>
            <a:pPr>
              <a:defRPr/>
            </a:pPr>
            <a:r>
              <a:rPr lang="en-US">
                <a:effectLst>
                  <a:outerShdw blurRad="38100" dist="38100" dir="2700000" algn="tl">
                    <a:srgbClr val="DDDDDD"/>
                  </a:outerShdw>
                </a:effectLst>
              </a:rPr>
              <a:t>Morphology Deficiencies</a:t>
            </a:r>
          </a:p>
        </p:txBody>
      </p:sp>
      <p:graphicFrame>
        <p:nvGraphicFramePr>
          <p:cNvPr id="74767" name="Group 15"/>
          <p:cNvGraphicFramePr>
            <a:graphicFrameLocks noGrp="1"/>
          </p:cNvGraphicFramePr>
          <p:nvPr>
            <p:extLst>
              <p:ext uri="{D42A27DB-BD31-4B8C-83A1-F6EECF244321}">
                <p14:modId xmlns:p14="http://schemas.microsoft.com/office/powerpoint/2010/main" val="3005601725"/>
              </p:ext>
            </p:extLst>
          </p:nvPr>
        </p:nvGraphicFramePr>
        <p:xfrm>
          <a:off x="457200" y="1219200"/>
          <a:ext cx="8229600" cy="3454400"/>
        </p:xfrm>
        <a:graphic>
          <a:graphicData uri="http://schemas.openxmlformats.org/drawingml/2006/table">
            <a:tbl>
              <a:tblPr/>
              <a:tblGrid>
                <a:gridCol w="3560763"/>
                <a:gridCol w="2168525"/>
                <a:gridCol w="2500312"/>
              </a:tblGrid>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Franklin Gothic Medium" pitchFamily="27" charset="0"/>
                        <a:ea typeface="ＭＳ Ｐゴシック" pitchFamily="27" charset="-128"/>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Franklin Gothic Medium" pitchFamily="27" charset="0"/>
                          <a:ea typeface="ＭＳ Ｐゴシック" pitchFamily="27" charset="-128"/>
                        </a:rPr>
                        <a:t>Amorphous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Franklin Gothic Medium" pitchFamily="27" charset="0"/>
                          <a:ea typeface="ＭＳ Ｐゴシック" pitchFamily="27" charset="-128"/>
                        </a:rPr>
                        <a:t>Semi-Crystalline</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Low Shrinkage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Low Warpage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Franklin Gothic Medium" pitchFamily="27" charset="0"/>
                          <a:ea typeface="ＭＳ Ｐゴシック" pitchFamily="27" charset="-128"/>
                        </a:rPr>
                        <a:t>Tight Tolerances</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Franklin Gothic Medium" pitchFamily="27" charset="0"/>
                          <a:ea typeface="ＭＳ Ｐゴシック" pitchFamily="27" charset="-128"/>
                        </a:rPr>
                        <a:t>Transparency</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Mold Flow Ease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Chemical Resistance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Franklin Gothic Medium" pitchFamily="27" charset="0"/>
                          <a:ea typeface="ＭＳ Ｐゴシック" pitchFamily="27" charset="-128"/>
                        </a:rPr>
                        <a:t>Wear Resistance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0" i="0" u="none" strike="noStrike" cap="none" normalizeH="0" baseline="0" smtClean="0">
                          <a:ln>
                            <a:noFill/>
                          </a:ln>
                          <a:solidFill>
                            <a:schemeClr val="folHlink"/>
                          </a:solidFill>
                          <a:effectLst/>
                          <a:latin typeface="Franklin Gothic Medium" pitchFamily="27" charset="0"/>
                          <a:ea typeface="ＭＳ Ｐゴシック" pitchFamily="27" charset="-128"/>
                        </a:rPr>
                        <a:t>D</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ts val="6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ZapfDingbats" pitchFamily="82" charset="2"/>
                          <a:ea typeface="ＭＳ Ｐゴシック" pitchFamily="27" charset="-128"/>
                          <a:sym typeface="ZapfDingbats" pitchFamily="82" charset="2"/>
                        </a:rPr>
                        <a:t>X</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8164" name="Picture 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4648200"/>
            <a:ext cx="41735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8347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Dimensional Stability</a:t>
            </a:r>
          </a:p>
        </p:txBody>
      </p:sp>
      <p:sp>
        <p:nvSpPr>
          <p:cNvPr id="49155" name="Content Placeholder 2"/>
          <p:cNvSpPr>
            <a:spLocks noGrp="1"/>
          </p:cNvSpPr>
          <p:nvPr>
            <p:ph idx="1"/>
          </p:nvPr>
        </p:nvSpPr>
        <p:spPr/>
        <p:txBody>
          <a:bodyPr/>
          <a:lstStyle/>
          <a:p>
            <a:pPr>
              <a:spcBef>
                <a:spcPts val="1200"/>
              </a:spcBef>
            </a:pPr>
            <a:r>
              <a:rPr lang="en-US" sz="2800" smtClean="0">
                <a:latin typeface="Franklin Gothic Medium" pitchFamily="34" charset="0"/>
                <a:ea typeface="ＭＳ Ｐゴシック" pitchFamily="34" charset="-128"/>
              </a:rPr>
              <a:t>Can We Reduce Shrink Rate &amp; Improve Dimensional Stability of Semi-Crystalline Resins?</a:t>
            </a:r>
          </a:p>
        </p:txBody>
      </p:sp>
      <p:pic>
        <p:nvPicPr>
          <p:cNvPr id="5" name="Picture 4" descr="http://www.optimized-plastics.com/images/total_deflection.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32318"/>
            <a:ext cx="5943600" cy="3962400"/>
          </a:xfrm>
          <a:prstGeom prst="rect">
            <a:avLst/>
          </a:prstGeom>
          <a:noFill/>
          <a:ln>
            <a:noFill/>
          </a:ln>
        </p:spPr>
      </p:pic>
    </p:spTree>
    <p:extLst>
      <p:ext uri="{BB962C8B-B14F-4D97-AF65-F5344CB8AC3E}">
        <p14:creationId xmlns:p14="http://schemas.microsoft.com/office/powerpoint/2010/main" val="23552530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pPr>
              <a:defRPr/>
            </a:pPr>
            <a:r>
              <a:rPr lang="en-US">
                <a:effectLst>
                  <a:outerShdw blurRad="38100" dist="38100" dir="2700000" algn="tl">
                    <a:srgbClr val="DDDDDD"/>
                  </a:outerShdw>
                </a:effectLst>
              </a:rPr>
              <a:t>Fiber Reduces Shrink</a:t>
            </a:r>
          </a:p>
        </p:txBody>
      </p:sp>
      <p:sp>
        <p:nvSpPr>
          <p:cNvPr id="50179" name="Text Box 3"/>
          <p:cNvSpPr txBox="1">
            <a:spLocks noChangeArrowheads="1"/>
          </p:cNvSpPr>
          <p:nvPr/>
        </p:nvSpPr>
        <p:spPr bwMode="auto">
          <a:xfrm>
            <a:off x="0" y="52498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2800" b="1" dirty="0">
                <a:latin typeface="Franklin Gothic Medium" pitchFamily="34" charset="0"/>
              </a:rPr>
              <a:t>Shrink Rate  X   ≠  Shrink Rate  Y          Warp</a:t>
            </a:r>
          </a:p>
        </p:txBody>
      </p:sp>
      <p:sp>
        <p:nvSpPr>
          <p:cNvPr id="50180" name="Line 4"/>
          <p:cNvSpPr>
            <a:spLocks noChangeShapeType="1"/>
          </p:cNvSpPr>
          <p:nvPr/>
        </p:nvSpPr>
        <p:spPr bwMode="auto">
          <a:xfrm>
            <a:off x="6402388" y="5522913"/>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50181" name="Picture 5" descr="bar+fib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385888"/>
            <a:ext cx="5181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0865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895600" y="15875"/>
            <a:ext cx="5781037" cy="743817"/>
          </a:xfrm>
          <a:prstGeom prst="rect">
            <a:avLst/>
          </a:prstGeom>
          <a:noFill/>
          <a:ln w="9525">
            <a:noFill/>
            <a:miter lim="800000"/>
            <a:headEnd/>
            <a:tailEnd/>
          </a:ln>
          <a:effectLst/>
        </p:spPr>
        <p:txBody>
          <a:bodyPr anchor="b"/>
          <a:lstStyle/>
          <a:p>
            <a:pPr algn="r">
              <a:defRPr/>
            </a:pPr>
            <a:r>
              <a:rPr lang="en-US" sz="3600" b="1" dirty="0">
                <a:solidFill>
                  <a:schemeClr val="tx2"/>
                </a:solidFill>
                <a:effectLst>
                  <a:outerShdw blurRad="38100" dist="38100" dir="2700000" algn="tl">
                    <a:srgbClr val="DDDDDD"/>
                  </a:outerShdw>
                </a:effectLst>
                <a:latin typeface="+mj-lt"/>
                <a:ea typeface="ＭＳ Ｐゴシック" pitchFamily="27" charset="-128"/>
              </a:rPr>
              <a:t>Warp</a:t>
            </a:r>
            <a:r>
              <a:rPr lang="en-US" sz="3600" b="1" dirty="0">
                <a:solidFill>
                  <a:schemeClr val="tx2"/>
                </a:solidFill>
                <a:effectLst>
                  <a:outerShdw blurRad="38100" dist="38100" dir="2700000" algn="tl">
                    <a:srgbClr val="DDDDDD"/>
                  </a:outerShdw>
                </a:effectLst>
                <a:latin typeface="Franklin Gothic Medium" pitchFamily="27" charset="0"/>
                <a:ea typeface="ＭＳ Ｐゴシック" pitchFamily="27" charset="-128"/>
              </a:rPr>
              <a:t> </a:t>
            </a:r>
            <a:r>
              <a:rPr lang="en-US" sz="3600" b="1" dirty="0">
                <a:solidFill>
                  <a:schemeClr val="tx2"/>
                </a:solidFill>
                <a:effectLst>
                  <a:outerShdw blurRad="38100" dist="38100" dir="2700000" algn="tl">
                    <a:srgbClr val="DDDDDD"/>
                  </a:outerShdw>
                </a:effectLst>
                <a:latin typeface="+mj-lt"/>
                <a:ea typeface="ＭＳ Ｐゴシック" pitchFamily="27" charset="-128"/>
              </a:rPr>
              <a:t>Control</a:t>
            </a:r>
          </a:p>
        </p:txBody>
      </p:sp>
      <p:sp>
        <p:nvSpPr>
          <p:cNvPr id="51203" name="Text Box 3"/>
          <p:cNvSpPr txBox="1">
            <a:spLocks noChangeArrowheads="1"/>
          </p:cNvSpPr>
          <p:nvPr/>
        </p:nvSpPr>
        <p:spPr bwMode="auto">
          <a:xfrm>
            <a:off x="0" y="5268913"/>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2800" b="1">
                <a:latin typeface="Franklin Gothic Medium" pitchFamily="34" charset="0"/>
              </a:rPr>
              <a:t>Shrink Rate X  =  Shrink Rate Y         Flat Part</a:t>
            </a:r>
          </a:p>
          <a:p>
            <a:pPr algn="ctr"/>
            <a:r>
              <a:rPr lang="en-US" sz="2800" b="1" i="1">
                <a:latin typeface="Franklin Gothic Medium" pitchFamily="34" charset="0"/>
              </a:rPr>
              <a:t>But Low Strength!</a:t>
            </a:r>
          </a:p>
        </p:txBody>
      </p:sp>
      <p:sp>
        <p:nvSpPr>
          <p:cNvPr id="51204" name="Line 4"/>
          <p:cNvSpPr>
            <a:spLocks noChangeShapeType="1"/>
          </p:cNvSpPr>
          <p:nvPr/>
        </p:nvSpPr>
        <p:spPr bwMode="auto">
          <a:xfrm>
            <a:off x="6019800" y="5553075"/>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51205" name="Picture 5" descr="bar+fill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0238" y="1235075"/>
            <a:ext cx="53435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92285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pPr>
              <a:defRPr/>
            </a:pPr>
            <a:r>
              <a:rPr lang="en-US" dirty="0" smtClean="0">
                <a:effectLst>
                  <a:outerShdw blurRad="38100" dist="38100" dir="2700000" algn="tl">
                    <a:srgbClr val="C0C0C0"/>
                  </a:outerShdw>
                </a:effectLst>
              </a:rPr>
              <a:t>Strength &amp; Warp Control</a:t>
            </a:r>
            <a:endParaRPr lang="en-US" sz="2400" dirty="0" smtClean="0">
              <a:effectLst>
                <a:outerShdw blurRad="38100" dist="38100" dir="2700000" algn="tl">
                  <a:srgbClr val="C0C0C0"/>
                </a:outerShdw>
              </a:effectLst>
            </a:endParaRPr>
          </a:p>
        </p:txBody>
      </p:sp>
      <p:pic>
        <p:nvPicPr>
          <p:cNvPr id="52227" name="Picture 3" descr="bar+fiber+fill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235075"/>
            <a:ext cx="5334000"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0" y="5254625"/>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eaLnBrk="1" hangingPunct="1">
              <a:spcBef>
                <a:spcPct val="50000"/>
              </a:spcBef>
            </a:pPr>
            <a:r>
              <a:rPr lang="en-US" sz="2800" b="1" dirty="0">
                <a:latin typeface="Franklin Gothic Medium" pitchFamily="34" charset="0"/>
              </a:rPr>
              <a:t>Common Loading = 15% Glass Fiber &amp;</a:t>
            </a:r>
            <a:br>
              <a:rPr lang="en-US" sz="2800" b="1" dirty="0">
                <a:latin typeface="Franklin Gothic Medium" pitchFamily="34" charset="0"/>
              </a:rPr>
            </a:br>
            <a:r>
              <a:rPr lang="en-US" sz="2800" b="1" dirty="0">
                <a:latin typeface="Franklin Gothic Medium" pitchFamily="34" charset="0"/>
              </a:rPr>
              <a:t>25% Mineral or Beads</a:t>
            </a:r>
          </a:p>
        </p:txBody>
      </p:sp>
    </p:spTree>
    <p:extLst>
      <p:ext uri="{BB962C8B-B14F-4D97-AF65-F5344CB8AC3E}">
        <p14:creationId xmlns:p14="http://schemas.microsoft.com/office/powerpoint/2010/main" val="946918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34" charset="-128"/>
              </a:rPr>
              <a:t>Compounding Objectives</a:t>
            </a:r>
          </a:p>
        </p:txBody>
      </p:sp>
      <p:sp>
        <p:nvSpPr>
          <p:cNvPr id="7171" name="Content Placeholder 2"/>
          <p:cNvSpPr>
            <a:spLocks noGrp="1"/>
          </p:cNvSpPr>
          <p:nvPr>
            <p:ph idx="1"/>
          </p:nvPr>
        </p:nvSpPr>
        <p:spPr/>
        <p:txBody>
          <a:bodyPr/>
          <a:lstStyle/>
          <a:p>
            <a:r>
              <a:rPr lang="en-US" dirty="0" smtClean="0">
                <a:ea typeface="ＭＳ Ｐゴシック" pitchFamily="34" charset="-128"/>
              </a:rPr>
              <a:t>Mixing</a:t>
            </a:r>
          </a:p>
          <a:p>
            <a:pPr lvl="1"/>
            <a:r>
              <a:rPr lang="en-US" dirty="0" smtClean="0">
                <a:latin typeface="Franklin Gothic Book"/>
                <a:ea typeface="ＭＳ Ｐゴシック" pitchFamily="34" charset="-128"/>
                <a:cs typeface="Franklin Gothic Book"/>
              </a:rPr>
              <a:t>Distributive</a:t>
            </a:r>
          </a:p>
          <a:p>
            <a:pPr lvl="1"/>
            <a:r>
              <a:rPr lang="en-US" dirty="0" smtClean="0">
                <a:latin typeface="Franklin Gothic Book"/>
                <a:ea typeface="ＭＳ Ｐゴシック" pitchFamily="34" charset="-128"/>
                <a:cs typeface="Franklin Gothic Book"/>
              </a:rPr>
              <a:t>Dispersive</a:t>
            </a:r>
          </a:p>
        </p:txBody>
      </p:sp>
      <p:pic>
        <p:nvPicPr>
          <p:cNvPr id="2" name="Picture 1" descr="Compounding_Objectiv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722" y="1383470"/>
            <a:ext cx="5577840" cy="4267200"/>
          </a:xfrm>
          <a:prstGeom prst="rect">
            <a:avLst/>
          </a:prstGeom>
        </p:spPr>
      </p:pic>
      <p:sp>
        <p:nvSpPr>
          <p:cNvPr id="3" name="Rectangle 2"/>
          <p:cNvSpPr/>
          <p:nvPr/>
        </p:nvSpPr>
        <p:spPr>
          <a:xfrm>
            <a:off x="3407676" y="1501748"/>
            <a:ext cx="1933617" cy="307777"/>
          </a:xfrm>
          <a:prstGeom prst="rect">
            <a:avLst/>
          </a:prstGeom>
        </p:spPr>
        <p:txBody>
          <a:bodyPr wrap="square">
            <a:spAutoFit/>
          </a:bodyPr>
          <a:lstStyle/>
          <a:p>
            <a:pPr lvl="1"/>
            <a:r>
              <a:rPr lang="en-US" sz="1400" dirty="0" smtClean="0">
                <a:latin typeface="Franklin Gothic Book"/>
                <a:ea typeface="ＭＳ Ｐゴシック" pitchFamily="34" charset="-128"/>
                <a:cs typeface="Franklin Gothic Book"/>
              </a:rPr>
              <a:t>Agglomerates</a:t>
            </a:r>
            <a:endParaRPr lang="en-US" sz="1400" dirty="0">
              <a:latin typeface="Franklin Gothic Book"/>
              <a:ea typeface="ＭＳ Ｐゴシック" pitchFamily="34" charset="-128"/>
              <a:cs typeface="Franklin Gothic Book"/>
            </a:endParaRPr>
          </a:p>
        </p:txBody>
      </p:sp>
      <p:sp>
        <p:nvSpPr>
          <p:cNvPr id="8" name="Rectangle 7"/>
          <p:cNvSpPr/>
          <p:nvPr/>
        </p:nvSpPr>
        <p:spPr>
          <a:xfrm>
            <a:off x="6444377" y="1501748"/>
            <a:ext cx="1933617" cy="307777"/>
          </a:xfrm>
          <a:prstGeom prst="rect">
            <a:avLst/>
          </a:prstGeom>
        </p:spPr>
        <p:txBody>
          <a:bodyPr wrap="square">
            <a:spAutoFit/>
          </a:bodyPr>
          <a:lstStyle/>
          <a:p>
            <a:pPr lvl="1"/>
            <a:r>
              <a:rPr lang="en-US" sz="1400" dirty="0" smtClean="0">
                <a:latin typeface="Franklin Gothic Book"/>
                <a:ea typeface="ＭＳ Ｐゴシック" pitchFamily="34" charset="-128"/>
                <a:cs typeface="Franklin Gothic Book"/>
              </a:rPr>
              <a:t>Dispersion</a:t>
            </a:r>
            <a:endParaRPr lang="en-US" sz="1400" dirty="0">
              <a:latin typeface="Franklin Gothic Book"/>
              <a:ea typeface="ＭＳ Ｐゴシック" pitchFamily="34" charset="-128"/>
              <a:cs typeface="Franklin Gothic Book"/>
            </a:endParaRPr>
          </a:p>
        </p:txBody>
      </p:sp>
      <p:sp>
        <p:nvSpPr>
          <p:cNvPr id="9" name="Rectangle 8"/>
          <p:cNvSpPr/>
          <p:nvPr/>
        </p:nvSpPr>
        <p:spPr>
          <a:xfrm>
            <a:off x="5128762" y="3733342"/>
            <a:ext cx="1933617" cy="307777"/>
          </a:xfrm>
          <a:prstGeom prst="rect">
            <a:avLst/>
          </a:prstGeom>
        </p:spPr>
        <p:txBody>
          <a:bodyPr wrap="square">
            <a:spAutoFit/>
          </a:bodyPr>
          <a:lstStyle/>
          <a:p>
            <a:pPr lvl="1"/>
            <a:r>
              <a:rPr lang="en-US" sz="1400" dirty="0" smtClean="0">
                <a:latin typeface="Franklin Gothic Book"/>
                <a:ea typeface="ＭＳ Ｐゴシック" pitchFamily="34" charset="-128"/>
                <a:cs typeface="Franklin Gothic Book"/>
              </a:rPr>
              <a:t>Distribution</a:t>
            </a:r>
            <a:endParaRPr lang="en-US" sz="1400" dirty="0">
              <a:latin typeface="Franklin Gothic Book"/>
              <a:ea typeface="ＭＳ Ｐゴシック" pitchFamily="34" charset="-128"/>
              <a:cs typeface="Franklin Gothic Book"/>
            </a:endParaRPr>
          </a:p>
        </p:txBody>
      </p:sp>
    </p:spTree>
    <p:extLst>
      <p:ext uri="{BB962C8B-B14F-4D97-AF65-F5344CB8AC3E}">
        <p14:creationId xmlns:p14="http://schemas.microsoft.com/office/powerpoint/2010/main" val="5068522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200" y="1436688"/>
            <a:ext cx="4017618" cy="5029200"/>
          </a:xfrm>
        </p:spPr>
        <p:txBody>
          <a:bodyPr/>
          <a:lstStyle/>
          <a:p>
            <a:r>
              <a:rPr lang="en-US" sz="2800" dirty="0" smtClean="0">
                <a:latin typeface="Franklin Gothic Medium" pitchFamily="34" charset="0"/>
                <a:ea typeface="ＭＳ Ｐゴシック" pitchFamily="34" charset="-128"/>
              </a:rPr>
              <a:t>Oil Pan</a:t>
            </a:r>
          </a:p>
          <a:p>
            <a:pPr lvl="1"/>
            <a:r>
              <a:rPr lang="en-US" sz="2400" dirty="0" smtClean="0">
                <a:latin typeface="Franklin Gothic Book"/>
                <a:ea typeface="ＭＳ Ｐゴシック" pitchFamily="34" charset="-128"/>
                <a:cs typeface="Franklin Gothic Book"/>
              </a:rPr>
              <a:t>Chemical Resistance</a:t>
            </a:r>
          </a:p>
          <a:p>
            <a:pPr lvl="1"/>
            <a:r>
              <a:rPr lang="en-US" sz="2400" dirty="0" smtClean="0">
                <a:latin typeface="Franklin Gothic Book"/>
                <a:ea typeface="ＭＳ Ｐゴシック" pitchFamily="34" charset="-128"/>
                <a:cs typeface="Franklin Gothic Book"/>
              </a:rPr>
              <a:t>Excellent Strength, Stiffness &amp; Impact</a:t>
            </a:r>
          </a:p>
          <a:p>
            <a:pPr lvl="1"/>
            <a:r>
              <a:rPr lang="en-US" sz="2400" dirty="0" smtClean="0">
                <a:latin typeface="Franklin Gothic Book"/>
                <a:ea typeface="ＭＳ Ｐゴシック" pitchFamily="34" charset="-128"/>
                <a:cs typeface="Franklin Gothic Book"/>
              </a:rPr>
              <a:t>Good Heat Resistance</a:t>
            </a:r>
          </a:p>
          <a:p>
            <a:pPr lvl="1"/>
            <a:r>
              <a:rPr lang="en-US" sz="2400" dirty="0" smtClean="0">
                <a:latin typeface="Franklin Gothic Book"/>
                <a:ea typeface="ＭＳ Ｐゴシック" pitchFamily="34" charset="-128"/>
                <a:cs typeface="Franklin Gothic Book"/>
              </a:rPr>
              <a:t>Moderate Cost OK</a:t>
            </a:r>
          </a:p>
          <a:p>
            <a:pPr lvl="1"/>
            <a:r>
              <a:rPr lang="en-US" sz="2400" dirty="0" smtClean="0">
                <a:latin typeface="Franklin Gothic Book"/>
                <a:ea typeface="ＭＳ Ｐゴシック" pitchFamily="34" charset="-128"/>
                <a:cs typeface="Franklin Gothic Book"/>
              </a:rPr>
              <a:t>Extremely Tight Dimensions &amp; Flat</a:t>
            </a:r>
            <a:r>
              <a:rPr lang="en-US" dirty="0" smtClean="0">
                <a:latin typeface="Franklin Gothic Book"/>
                <a:ea typeface="ＭＳ Ｐゴシック" pitchFamily="34" charset="-128"/>
                <a:cs typeface="Franklin Gothic Book"/>
              </a:rPr>
              <a:t/>
            </a:r>
            <a:br>
              <a:rPr lang="en-US" dirty="0" smtClean="0">
                <a:latin typeface="Franklin Gothic Book"/>
                <a:ea typeface="ＭＳ Ｐゴシック" pitchFamily="34" charset="-128"/>
                <a:cs typeface="Franklin Gothic Book"/>
              </a:rPr>
            </a:br>
            <a:endParaRPr lang="en-US"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Nylon 66 + 15% </a:t>
            </a:r>
            <a:r>
              <a:rPr lang="en-US" sz="2800" dirty="0" err="1" smtClean="0">
                <a:latin typeface="Franklin Gothic Medium" pitchFamily="34" charset="0"/>
                <a:ea typeface="ＭＳ Ｐゴシック" pitchFamily="34" charset="-128"/>
              </a:rPr>
              <a:t>GF</a:t>
            </a:r>
            <a:r>
              <a:rPr lang="en-US" sz="2800" dirty="0" smtClean="0">
                <a:latin typeface="Franklin Gothic Medium" pitchFamily="34" charset="0"/>
                <a:ea typeface="ＭＳ Ｐゴシック" pitchFamily="34" charset="-128"/>
              </a:rPr>
              <a:t> + 25% Mineral</a:t>
            </a: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5582" y="1436688"/>
            <a:ext cx="4081217" cy="288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811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6867">
                                            <p:txEl>
                                              <p:pRg st="6" end="6"/>
                                            </p:txEl>
                                          </p:spTgt>
                                        </p:tgtEl>
                                        <p:attrNameLst>
                                          <p:attrName>style.visibility</p:attrName>
                                        </p:attrNameLst>
                                      </p:cBhvr>
                                      <p:to>
                                        <p:strVal val="visible"/>
                                      </p:to>
                                    </p:set>
                                    <p:animEffect transition="in" filter="wipe(down)">
                                      <p:cBhvr>
                                        <p:cTn id="7" dur="580">
                                          <p:stCondLst>
                                            <p:cond delay="0"/>
                                          </p:stCondLst>
                                        </p:cTn>
                                        <p:tgtEl>
                                          <p:spTgt spid="36867">
                                            <p:txEl>
                                              <p:pRg st="6" end="6"/>
                                            </p:txEl>
                                          </p:spTgt>
                                        </p:tgtEl>
                                      </p:cBhvr>
                                    </p:animEffect>
                                    <p:anim calcmode="lin" valueType="num">
                                      <p:cBhvr>
                                        <p:cTn id="8" dur="1822" tmFilter="0,0; 0.14,0.36; 0.43,0.73; 0.71,0.91; 1.0,1.0">
                                          <p:stCondLst>
                                            <p:cond delay="0"/>
                                          </p:stCondLst>
                                        </p:cTn>
                                        <p:tgtEl>
                                          <p:spTgt spid="36867">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7">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7">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7">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7">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7">
                                            <p:txEl>
                                              <p:pRg st="6" end="6"/>
                                            </p:txEl>
                                          </p:spTgt>
                                        </p:tgtEl>
                                      </p:cBhvr>
                                      <p:to x="100000" y="60000"/>
                                    </p:animScale>
                                    <p:animScale>
                                      <p:cBhvr>
                                        <p:cTn id="14" dur="166" decel="50000">
                                          <p:stCondLst>
                                            <p:cond delay="676"/>
                                          </p:stCondLst>
                                        </p:cTn>
                                        <p:tgtEl>
                                          <p:spTgt spid="36867">
                                            <p:txEl>
                                              <p:pRg st="6" end="6"/>
                                            </p:txEl>
                                          </p:spTgt>
                                        </p:tgtEl>
                                      </p:cBhvr>
                                      <p:to x="100000" y="100000"/>
                                    </p:animScale>
                                    <p:animScale>
                                      <p:cBhvr>
                                        <p:cTn id="15" dur="26">
                                          <p:stCondLst>
                                            <p:cond delay="1312"/>
                                          </p:stCondLst>
                                        </p:cTn>
                                        <p:tgtEl>
                                          <p:spTgt spid="36867">
                                            <p:txEl>
                                              <p:pRg st="6" end="6"/>
                                            </p:txEl>
                                          </p:spTgt>
                                        </p:tgtEl>
                                      </p:cBhvr>
                                      <p:to x="100000" y="80000"/>
                                    </p:animScale>
                                    <p:animScale>
                                      <p:cBhvr>
                                        <p:cTn id="16" dur="166" decel="50000">
                                          <p:stCondLst>
                                            <p:cond delay="1338"/>
                                          </p:stCondLst>
                                        </p:cTn>
                                        <p:tgtEl>
                                          <p:spTgt spid="36867">
                                            <p:txEl>
                                              <p:pRg st="6" end="6"/>
                                            </p:txEl>
                                          </p:spTgt>
                                        </p:tgtEl>
                                      </p:cBhvr>
                                      <p:to x="100000" y="100000"/>
                                    </p:animScale>
                                    <p:animScale>
                                      <p:cBhvr>
                                        <p:cTn id="17" dur="26">
                                          <p:stCondLst>
                                            <p:cond delay="1642"/>
                                          </p:stCondLst>
                                        </p:cTn>
                                        <p:tgtEl>
                                          <p:spTgt spid="36867">
                                            <p:txEl>
                                              <p:pRg st="6" end="6"/>
                                            </p:txEl>
                                          </p:spTgt>
                                        </p:tgtEl>
                                      </p:cBhvr>
                                      <p:to x="100000" y="90000"/>
                                    </p:animScale>
                                    <p:animScale>
                                      <p:cBhvr>
                                        <p:cTn id="18" dur="166" decel="50000">
                                          <p:stCondLst>
                                            <p:cond delay="1668"/>
                                          </p:stCondLst>
                                        </p:cTn>
                                        <p:tgtEl>
                                          <p:spTgt spid="36867">
                                            <p:txEl>
                                              <p:pRg st="6" end="6"/>
                                            </p:txEl>
                                          </p:spTgt>
                                        </p:tgtEl>
                                      </p:cBhvr>
                                      <p:to x="100000" y="100000"/>
                                    </p:animScale>
                                    <p:animScale>
                                      <p:cBhvr>
                                        <p:cTn id="19" dur="26">
                                          <p:stCondLst>
                                            <p:cond delay="1808"/>
                                          </p:stCondLst>
                                        </p:cTn>
                                        <p:tgtEl>
                                          <p:spTgt spid="36867">
                                            <p:txEl>
                                              <p:pRg st="6" end="6"/>
                                            </p:txEl>
                                          </p:spTgt>
                                        </p:tgtEl>
                                      </p:cBhvr>
                                      <p:to x="100000" y="95000"/>
                                    </p:animScale>
                                    <p:animScale>
                                      <p:cBhvr>
                                        <p:cTn id="20" dur="166" decel="50000">
                                          <p:stCondLst>
                                            <p:cond delay="1834"/>
                                          </p:stCondLst>
                                        </p:cTn>
                                        <p:tgtEl>
                                          <p:spTgt spid="3686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Transparency</a:t>
            </a:r>
          </a:p>
        </p:txBody>
      </p:sp>
      <p:sp>
        <p:nvSpPr>
          <p:cNvPr id="54275" name="Content Placeholder 2"/>
          <p:cNvSpPr>
            <a:spLocks noGrp="1"/>
          </p:cNvSpPr>
          <p:nvPr>
            <p:ph idx="1"/>
          </p:nvPr>
        </p:nvSpPr>
        <p:spPr/>
        <p:txBody>
          <a:bodyPr/>
          <a:lstStyle/>
          <a:p>
            <a:r>
              <a:rPr lang="en-US" sz="2800" smtClean="0">
                <a:latin typeface="Franklin Gothic Medium" pitchFamily="34" charset="0"/>
                <a:ea typeface="ＭＳ Ｐゴシック" pitchFamily="34" charset="-128"/>
              </a:rPr>
              <a:t>Can We Make A Semi-Crystalline Resin Transparent?</a:t>
            </a:r>
          </a:p>
        </p:txBody>
      </p:sp>
      <p:pic>
        <p:nvPicPr>
          <p:cNvPr id="54276" name="Picture 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3188" y="3017838"/>
            <a:ext cx="417353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a:off x="2271713" y="2668588"/>
            <a:ext cx="2632075" cy="271621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4240213" y="2566988"/>
            <a:ext cx="1328737" cy="11557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5568950" y="3408363"/>
            <a:ext cx="647700" cy="31432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a:off x="6216650" y="3408363"/>
            <a:ext cx="92075" cy="776287"/>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6308725" y="3565525"/>
            <a:ext cx="987425" cy="61912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524161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Nucleation/Clarification</a:t>
            </a:r>
          </a:p>
        </p:txBody>
      </p:sp>
      <p:sp>
        <p:nvSpPr>
          <p:cNvPr id="55299" name="Content Placeholder 2"/>
          <p:cNvSpPr>
            <a:spLocks noGrp="1"/>
          </p:cNvSpPr>
          <p:nvPr>
            <p:ph idx="1"/>
          </p:nvPr>
        </p:nvSpPr>
        <p:spPr>
          <a:xfrm>
            <a:off x="457200" y="1371600"/>
            <a:ext cx="8229600" cy="1620838"/>
          </a:xfrm>
        </p:spPr>
        <p:txBody>
          <a:bodyPr/>
          <a:lstStyle/>
          <a:p>
            <a:r>
              <a:rPr lang="en-US" sz="2800" smtClean="0">
                <a:latin typeface="Franklin Gothic Medium" pitchFamily="34" charset="0"/>
                <a:ea typeface="ＭＳ Ｐゴシック" pitchFamily="34" charset="-128"/>
              </a:rPr>
              <a:t>Compounding nucleator into PP or PE controls crystal size to less than wavelength of light = Transparency</a:t>
            </a:r>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992438"/>
            <a:ext cx="4762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3600" y="3048000"/>
            <a:ext cx="263366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2"/>
          <p:cNvSpPr txBox="1">
            <a:spLocks noChangeArrowheads="1"/>
          </p:cNvSpPr>
          <p:nvPr/>
        </p:nvSpPr>
        <p:spPr bwMode="auto">
          <a:xfrm>
            <a:off x="685800" y="5268913"/>
            <a:ext cx="477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eaLnBrk="1" hangingPunct="1"/>
            <a:r>
              <a:rPr lang="en-US" sz="1200" dirty="0">
                <a:latin typeface="Franklin Gothic Book"/>
                <a:cs typeface="Franklin Gothic Book"/>
              </a:rPr>
              <a:t>Courtesy Milliken Chemical</a:t>
            </a:r>
          </a:p>
        </p:txBody>
      </p:sp>
    </p:spTree>
    <p:extLst>
      <p:ext uri="{BB962C8B-B14F-4D97-AF65-F5344CB8AC3E}">
        <p14:creationId xmlns:p14="http://schemas.microsoft.com/office/powerpoint/2010/main" val="42441076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199" y="1436688"/>
            <a:ext cx="4729791" cy="5029200"/>
          </a:xfrm>
        </p:spPr>
        <p:txBody>
          <a:bodyPr/>
          <a:lstStyle/>
          <a:p>
            <a:r>
              <a:rPr lang="en-US" sz="2800" dirty="0" smtClean="0">
                <a:latin typeface="Franklin Gothic Medium" pitchFamily="34" charset="0"/>
                <a:ea typeface="ＭＳ Ｐゴシック" pitchFamily="34" charset="-128"/>
              </a:rPr>
              <a:t>Chemical Beakers</a:t>
            </a:r>
          </a:p>
          <a:p>
            <a:pPr lvl="1"/>
            <a:r>
              <a:rPr lang="en-US" sz="2400" dirty="0" smtClean="0">
                <a:latin typeface="Franklin Gothic Book"/>
                <a:ea typeface="ＭＳ Ｐゴシック" pitchFamily="34" charset="-128"/>
                <a:cs typeface="Franklin Gothic Book"/>
              </a:rPr>
              <a:t>Excellent Chemical Resistance</a:t>
            </a:r>
          </a:p>
          <a:p>
            <a:pPr lvl="1"/>
            <a:r>
              <a:rPr lang="en-US" sz="2400" dirty="0" smtClean="0">
                <a:latin typeface="Franklin Gothic Book"/>
                <a:ea typeface="ＭＳ Ｐゴシック" pitchFamily="34" charset="-128"/>
                <a:cs typeface="Franklin Gothic Book"/>
              </a:rPr>
              <a:t>Low Cost</a:t>
            </a:r>
          </a:p>
          <a:p>
            <a:pPr lvl="1"/>
            <a:r>
              <a:rPr lang="en-US" sz="2400" dirty="0">
                <a:ea typeface="ＭＳ Ｐゴシック" pitchFamily="34" charset="-128"/>
              </a:rPr>
              <a:t>Transparent</a:t>
            </a:r>
          </a:p>
          <a:p>
            <a:pPr lvl="1"/>
            <a:endParaRPr lang="en-US" sz="2400" dirty="0" smtClean="0">
              <a:latin typeface="Franklin Gothic Book"/>
              <a:ea typeface="ＭＳ Ｐゴシック" pitchFamily="34" charset="-128"/>
              <a:cs typeface="Franklin Gothic Book"/>
            </a:endParaRPr>
          </a:p>
          <a:p>
            <a:r>
              <a:rPr lang="en-US" sz="2800" dirty="0" err="1" smtClean="0">
                <a:latin typeface="Franklin Gothic Medium" pitchFamily="34" charset="0"/>
                <a:ea typeface="ＭＳ Ｐゴシック" pitchFamily="34" charset="-128"/>
              </a:rPr>
              <a:t>PP</a:t>
            </a:r>
            <a:r>
              <a:rPr lang="en-US" sz="2800" dirty="0" smtClean="0">
                <a:latin typeface="Franklin Gothic Medium" pitchFamily="34" charset="0"/>
                <a:ea typeface="ＭＳ Ｐゴシック" pitchFamily="34" charset="-128"/>
              </a:rPr>
              <a:t> + </a:t>
            </a:r>
            <a:r>
              <a:rPr lang="en-US" sz="2800" dirty="0" err="1" smtClean="0">
                <a:latin typeface="Franklin Gothic Medium" pitchFamily="34" charset="0"/>
                <a:ea typeface="ＭＳ Ｐゴシック" pitchFamily="34" charset="-128"/>
              </a:rPr>
              <a:t>Nucleator</a:t>
            </a:r>
            <a:endParaRPr lang="en-US" sz="2800" dirty="0" smtClean="0">
              <a:latin typeface="Franklin Gothic Medium" pitchFamily="34" charset="0"/>
              <a:ea typeface="ＭＳ Ｐゴシック" pitchFamily="34" charset="-128"/>
            </a:endParaRPr>
          </a:p>
        </p:txBody>
      </p:sp>
      <p:pic>
        <p:nvPicPr>
          <p:cNvPr id="5632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0662" y="1436688"/>
            <a:ext cx="3386138"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51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animEffect transition="in" filter="wipe(down)">
                                      <p:cBhvr>
                                        <p:cTn id="7" dur="580">
                                          <p:stCondLst>
                                            <p:cond delay="0"/>
                                          </p:stCondLst>
                                        </p:cTn>
                                        <p:tgtEl>
                                          <p:spTgt spid="36867">
                                            <p:txEl>
                                              <p:pRg st="5" end="5"/>
                                            </p:txEl>
                                          </p:spTgt>
                                        </p:tgtEl>
                                      </p:cBhvr>
                                    </p:animEffect>
                                    <p:anim calcmode="lin" valueType="num">
                                      <p:cBhvr>
                                        <p:cTn id="8" dur="1822" tmFilter="0,0; 0.14,0.36; 0.43,0.73; 0.71,0.91; 1.0,1.0">
                                          <p:stCondLst>
                                            <p:cond delay="0"/>
                                          </p:stCondLst>
                                        </p:cTn>
                                        <p:tgtEl>
                                          <p:spTgt spid="36867">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7">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7">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7">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7">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7">
                                            <p:txEl>
                                              <p:pRg st="5" end="5"/>
                                            </p:txEl>
                                          </p:spTgt>
                                        </p:tgtEl>
                                      </p:cBhvr>
                                      <p:to x="100000" y="60000"/>
                                    </p:animScale>
                                    <p:animScale>
                                      <p:cBhvr>
                                        <p:cTn id="14" dur="166" decel="50000">
                                          <p:stCondLst>
                                            <p:cond delay="676"/>
                                          </p:stCondLst>
                                        </p:cTn>
                                        <p:tgtEl>
                                          <p:spTgt spid="36867">
                                            <p:txEl>
                                              <p:pRg st="5" end="5"/>
                                            </p:txEl>
                                          </p:spTgt>
                                        </p:tgtEl>
                                      </p:cBhvr>
                                      <p:to x="100000" y="100000"/>
                                    </p:animScale>
                                    <p:animScale>
                                      <p:cBhvr>
                                        <p:cTn id="15" dur="26">
                                          <p:stCondLst>
                                            <p:cond delay="1312"/>
                                          </p:stCondLst>
                                        </p:cTn>
                                        <p:tgtEl>
                                          <p:spTgt spid="36867">
                                            <p:txEl>
                                              <p:pRg st="5" end="5"/>
                                            </p:txEl>
                                          </p:spTgt>
                                        </p:tgtEl>
                                      </p:cBhvr>
                                      <p:to x="100000" y="80000"/>
                                    </p:animScale>
                                    <p:animScale>
                                      <p:cBhvr>
                                        <p:cTn id="16" dur="166" decel="50000">
                                          <p:stCondLst>
                                            <p:cond delay="1338"/>
                                          </p:stCondLst>
                                        </p:cTn>
                                        <p:tgtEl>
                                          <p:spTgt spid="36867">
                                            <p:txEl>
                                              <p:pRg st="5" end="5"/>
                                            </p:txEl>
                                          </p:spTgt>
                                        </p:tgtEl>
                                      </p:cBhvr>
                                      <p:to x="100000" y="100000"/>
                                    </p:animScale>
                                    <p:animScale>
                                      <p:cBhvr>
                                        <p:cTn id="17" dur="26">
                                          <p:stCondLst>
                                            <p:cond delay="1642"/>
                                          </p:stCondLst>
                                        </p:cTn>
                                        <p:tgtEl>
                                          <p:spTgt spid="36867">
                                            <p:txEl>
                                              <p:pRg st="5" end="5"/>
                                            </p:txEl>
                                          </p:spTgt>
                                        </p:tgtEl>
                                      </p:cBhvr>
                                      <p:to x="100000" y="90000"/>
                                    </p:animScale>
                                    <p:animScale>
                                      <p:cBhvr>
                                        <p:cTn id="18" dur="166" decel="50000">
                                          <p:stCondLst>
                                            <p:cond delay="1668"/>
                                          </p:stCondLst>
                                        </p:cTn>
                                        <p:tgtEl>
                                          <p:spTgt spid="36867">
                                            <p:txEl>
                                              <p:pRg st="5" end="5"/>
                                            </p:txEl>
                                          </p:spTgt>
                                        </p:tgtEl>
                                      </p:cBhvr>
                                      <p:to x="100000" y="100000"/>
                                    </p:animScale>
                                    <p:animScale>
                                      <p:cBhvr>
                                        <p:cTn id="19" dur="26">
                                          <p:stCondLst>
                                            <p:cond delay="1808"/>
                                          </p:stCondLst>
                                        </p:cTn>
                                        <p:tgtEl>
                                          <p:spTgt spid="36867">
                                            <p:txEl>
                                              <p:pRg st="5" end="5"/>
                                            </p:txEl>
                                          </p:spTgt>
                                        </p:tgtEl>
                                      </p:cBhvr>
                                      <p:to x="100000" y="95000"/>
                                    </p:animScale>
                                    <p:animScale>
                                      <p:cBhvr>
                                        <p:cTn id="20" dur="166" decel="50000">
                                          <p:stCondLst>
                                            <p:cond delay="1834"/>
                                          </p:stCondLst>
                                        </p:cTn>
                                        <p:tgtEl>
                                          <p:spTgt spid="36867">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Chemical Resistance/Mold Flow</a:t>
            </a:r>
          </a:p>
        </p:txBody>
      </p:sp>
      <p:sp>
        <p:nvSpPr>
          <p:cNvPr id="57347" name="Content Placeholder 2"/>
          <p:cNvSpPr>
            <a:spLocks noGrp="1"/>
          </p:cNvSpPr>
          <p:nvPr>
            <p:ph idx="1"/>
          </p:nvPr>
        </p:nvSpPr>
        <p:spPr/>
        <p:txBody>
          <a:bodyPr/>
          <a:lstStyle/>
          <a:p>
            <a:pPr>
              <a:spcBef>
                <a:spcPts val="1200"/>
              </a:spcBef>
            </a:pPr>
            <a:r>
              <a:rPr lang="en-US" sz="2800" dirty="0" smtClean="0">
                <a:latin typeface="Franklin Gothic Medium" pitchFamily="34" charset="0"/>
                <a:ea typeface="ＭＳ Ｐゴシック" pitchFamily="34" charset="-128"/>
              </a:rPr>
              <a:t>Can We Improve Chemical Resistance &amp; Mold Flow of Amorphous Resins?</a:t>
            </a:r>
          </a:p>
        </p:txBody>
      </p:sp>
    </p:spTree>
    <p:extLst>
      <p:ext uri="{BB962C8B-B14F-4D97-AF65-F5344CB8AC3E}">
        <p14:creationId xmlns:p14="http://schemas.microsoft.com/office/powerpoint/2010/main" val="25643518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Alloying</a:t>
            </a:r>
          </a:p>
        </p:txBody>
      </p:sp>
      <p:sp>
        <p:nvSpPr>
          <p:cNvPr id="58371" name="Content Placeholder 2"/>
          <p:cNvSpPr>
            <a:spLocks noGrp="1"/>
          </p:cNvSpPr>
          <p:nvPr>
            <p:ph idx="1"/>
          </p:nvPr>
        </p:nvSpPr>
        <p:spPr>
          <a:xfrm>
            <a:off x="457200" y="1238250"/>
            <a:ext cx="8229600" cy="1184275"/>
          </a:xfrm>
        </p:spPr>
        <p:txBody>
          <a:bodyPr/>
          <a:lstStyle/>
          <a:p>
            <a:r>
              <a:rPr lang="en-US" dirty="0" smtClean="0">
                <a:latin typeface="Franklin Gothic Medium" pitchFamily="34" charset="0"/>
                <a:ea typeface="ＭＳ Ｐゴシック" pitchFamily="34" charset="-128"/>
              </a:rPr>
              <a:t>Alloy PC with ABS</a:t>
            </a:r>
          </a:p>
          <a:p>
            <a:pPr lvl="1"/>
            <a:r>
              <a:rPr lang="en-US" dirty="0" smtClean="0">
                <a:latin typeface="Franklin Gothic Book"/>
                <a:ea typeface="ＭＳ Ｐゴシック" pitchFamily="34" charset="-128"/>
                <a:cs typeface="Franklin Gothic Book"/>
              </a:rPr>
              <a:t>RTP 2500 A Series</a:t>
            </a:r>
          </a:p>
        </p:txBody>
      </p:sp>
      <p:graphicFrame>
        <p:nvGraphicFramePr>
          <p:cNvPr id="5" name="Group 43"/>
          <p:cNvGraphicFramePr>
            <a:graphicFrameLocks noGrp="1"/>
          </p:cNvGraphicFramePr>
          <p:nvPr>
            <p:extLst>
              <p:ext uri="{D42A27DB-BD31-4B8C-83A1-F6EECF244321}">
                <p14:modId xmlns:p14="http://schemas.microsoft.com/office/powerpoint/2010/main" val="3912441819"/>
              </p:ext>
            </p:extLst>
          </p:nvPr>
        </p:nvGraphicFramePr>
        <p:xfrm>
          <a:off x="1037348" y="2646726"/>
          <a:ext cx="6938985" cy="2966095"/>
        </p:xfrm>
        <a:graphic>
          <a:graphicData uri="http://schemas.openxmlformats.org/drawingml/2006/table">
            <a:tbl>
              <a:tblPr firstRow="1" bandRow="1">
                <a:tableStyleId>{F5AB1C69-6EDB-4FF4-983F-18BD219EF322}</a:tableStyleId>
              </a:tblPr>
              <a:tblGrid>
                <a:gridCol w="2424943"/>
                <a:gridCol w="2201047"/>
                <a:gridCol w="2312995"/>
              </a:tblGrid>
              <a:tr h="32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rgbClr val="000000"/>
                          </a:solidFill>
                          <a:effectLst/>
                          <a:latin typeface="+mj-lt"/>
                        </a:rPr>
                        <a:t>PC</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rgbClr val="000000"/>
                          </a:solidFill>
                          <a:effectLst/>
                          <a:latin typeface="+mj-lt"/>
                        </a:rPr>
                        <a:t>PC/ABS</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Tensile </a:t>
                      </a:r>
                      <a:r>
                        <a:rPr kumimoji="0" lang="en-US" sz="1800" u="none" strike="noStrike" cap="none" normalizeH="0" baseline="0" dirty="0" smtClean="0">
                          <a:ln>
                            <a:noFill/>
                          </a:ln>
                          <a:effectLst/>
                          <a:latin typeface="+mj-lt"/>
                        </a:rPr>
                        <a:t>Strength, psi</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dk1"/>
                          </a:solidFill>
                          <a:effectLst/>
                          <a:latin typeface="+mj-lt"/>
                          <a:ea typeface="+mn-ea"/>
                          <a:cs typeface="+mn-cs"/>
                        </a:rPr>
                        <a:t>9000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8900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Flexural </a:t>
                      </a:r>
                      <a:r>
                        <a:rPr kumimoji="0" lang="en-US" sz="1800" u="none" strike="noStrike" cap="none" normalizeH="0" baseline="0" dirty="0" smtClean="0">
                          <a:ln>
                            <a:noFill/>
                          </a:ln>
                          <a:effectLst/>
                          <a:latin typeface="+mj-lt"/>
                        </a:rPr>
                        <a:t>Mod, E6 psi</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0.34</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0.40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a:ln>
                            <a:noFill/>
                          </a:ln>
                          <a:effectLst/>
                          <a:latin typeface="+mj-lt"/>
                        </a:rPr>
                        <a:t>Izod</a:t>
                      </a:r>
                      <a:r>
                        <a:rPr kumimoji="0" lang="en-US" sz="1800" u="none" strike="noStrike" cap="none" normalizeH="0" baseline="0" dirty="0">
                          <a:ln>
                            <a:noFill/>
                          </a:ln>
                          <a:effectLst/>
                          <a:latin typeface="+mj-lt"/>
                        </a:rPr>
                        <a:t> </a:t>
                      </a:r>
                      <a:r>
                        <a:rPr kumimoji="0" lang="en-US" sz="1800" u="none" strike="noStrike" cap="none" normalizeH="0" baseline="0" dirty="0" smtClean="0">
                          <a:ln>
                            <a:noFill/>
                          </a:ln>
                          <a:effectLst/>
                          <a:latin typeface="+mj-lt"/>
                        </a:rPr>
                        <a:t>Impact, </a:t>
                      </a:r>
                      <a:r>
                        <a:rPr kumimoji="0" lang="en-US" sz="1800" u="none" strike="noStrike" cap="none" normalizeH="0" baseline="0" dirty="0" err="1" smtClean="0">
                          <a:ln>
                            <a:noFill/>
                          </a:ln>
                          <a:effectLst/>
                          <a:latin typeface="+mj-lt"/>
                        </a:rPr>
                        <a:t>ft</a:t>
                      </a:r>
                      <a:r>
                        <a:rPr kumimoji="0" lang="en-US" sz="1800" u="none" strike="noStrike" cap="none" normalizeH="0" baseline="0" dirty="0" smtClean="0">
                          <a:ln>
                            <a:noFill/>
                          </a:ln>
                          <a:effectLst/>
                          <a:latin typeface="+mj-lt"/>
                        </a:rPr>
                        <a:t> </a:t>
                      </a:r>
                      <a:r>
                        <a:rPr kumimoji="0" lang="en-US" sz="1800" u="none" strike="noStrike" cap="none" normalizeH="0" baseline="0" dirty="0" err="1" smtClean="0">
                          <a:ln>
                            <a:noFill/>
                          </a:ln>
                          <a:effectLst/>
                          <a:latin typeface="+mj-lt"/>
                        </a:rPr>
                        <a:t>lb</a:t>
                      </a:r>
                      <a:r>
                        <a:rPr kumimoji="0" lang="en-US" sz="1800" u="none" strike="noStrike" cap="none" normalizeH="0" baseline="0" dirty="0" smtClean="0">
                          <a:ln>
                            <a:noFill/>
                          </a:ln>
                          <a:effectLst/>
                          <a:latin typeface="+mj-lt"/>
                        </a:rPr>
                        <a:t>/in</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15</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13</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HDT @ </a:t>
                      </a:r>
                      <a:r>
                        <a:rPr kumimoji="0" lang="en-US" sz="1800" u="none" strike="noStrike" cap="none" normalizeH="0" baseline="0" dirty="0" smtClean="0">
                          <a:ln>
                            <a:noFill/>
                          </a:ln>
                          <a:effectLst/>
                          <a:latin typeface="+mj-lt"/>
                        </a:rPr>
                        <a:t>264 psi,</a:t>
                      </a:r>
                      <a:r>
                        <a:rPr kumimoji="0" lang="en-US" sz="1800" u="none" strike="noStrike" cap="none" normalizeH="0" baseline="30000" dirty="0" smtClean="0">
                          <a:ln>
                            <a:noFill/>
                          </a:ln>
                          <a:effectLst/>
                          <a:latin typeface="+mj-lt"/>
                        </a:rPr>
                        <a:t>0</a:t>
                      </a:r>
                      <a:r>
                        <a:rPr kumimoji="0" lang="en-US" sz="1800" u="none" strike="noStrike" cap="none" normalizeH="0" baseline="0" dirty="0" smtClean="0">
                          <a:ln>
                            <a:noFill/>
                          </a:ln>
                          <a:effectLst/>
                          <a:latin typeface="+mj-lt"/>
                        </a:rPr>
                        <a:t>F</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270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210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mj-lt"/>
                        </a:rPr>
                        <a:t>Fuel Resistance</a:t>
                      </a:r>
                      <a:endParaRPr kumimoji="0" lang="en-US" sz="1800" b="0" i="0" u="none" strike="noStrike" cap="none" normalizeH="0" baseline="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Poor</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Poor</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Melt </a:t>
                      </a:r>
                      <a:r>
                        <a:rPr kumimoji="0" lang="en-US" sz="1800" u="none" strike="noStrike" cap="none" normalizeH="0" baseline="0" dirty="0" smtClean="0">
                          <a:ln>
                            <a:noFill/>
                          </a:ln>
                          <a:effectLst/>
                          <a:latin typeface="+mj-lt"/>
                        </a:rPr>
                        <a:t>Flow, </a:t>
                      </a:r>
                      <a:r>
                        <a:rPr kumimoji="0" lang="en-US" sz="1800" u="none" strike="noStrike" cap="none" normalizeH="0" baseline="0" dirty="0" err="1" smtClean="0">
                          <a:ln>
                            <a:noFill/>
                          </a:ln>
                          <a:effectLst/>
                          <a:latin typeface="+mj-lt"/>
                        </a:rPr>
                        <a:t>gm</a:t>
                      </a:r>
                      <a:r>
                        <a:rPr kumimoji="0" lang="en-US" sz="1800" u="none" strike="noStrike" cap="none" normalizeH="0" baseline="0" dirty="0" smtClean="0">
                          <a:ln>
                            <a:noFill/>
                          </a:ln>
                          <a:effectLst/>
                          <a:latin typeface="+mj-lt"/>
                        </a:rPr>
                        <a:t>/10 min</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solidFill>
                            <a:srgbClr val="FF0000"/>
                          </a:solidFill>
                          <a:effectLst/>
                          <a:latin typeface="+mj-lt"/>
                        </a:rPr>
                        <a:t>10</a:t>
                      </a:r>
                      <a:endParaRPr kumimoji="0" lang="en-US" sz="1800" b="0" i="0" u="none" strike="noStrike" cap="none" normalizeH="0" baseline="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15</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mj-lt"/>
                        </a:rPr>
                        <a:t>Clarity</a:t>
                      </a:r>
                      <a:endParaRPr kumimoji="0" lang="en-US" sz="1800" b="0" i="0" u="none" strike="noStrike" cap="none" normalizeH="0" baseline="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mj-lt"/>
                        </a:rPr>
                        <a:t>Transparent</a:t>
                      </a:r>
                      <a:endParaRPr kumimoji="0" lang="en-US" sz="1800" b="0" i="0" u="none" strike="noStrike" cap="none" normalizeH="0" baseline="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Opaque</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bl>
          </a:graphicData>
        </a:graphic>
      </p:graphicFrame>
    </p:spTree>
    <p:extLst>
      <p:ext uri="{BB962C8B-B14F-4D97-AF65-F5344CB8AC3E}">
        <p14:creationId xmlns:p14="http://schemas.microsoft.com/office/powerpoint/2010/main" val="56738587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Alloying</a:t>
            </a:r>
          </a:p>
        </p:txBody>
      </p:sp>
      <p:sp>
        <p:nvSpPr>
          <p:cNvPr id="59395" name="Content Placeholder 2"/>
          <p:cNvSpPr>
            <a:spLocks noGrp="1"/>
          </p:cNvSpPr>
          <p:nvPr>
            <p:ph idx="1"/>
          </p:nvPr>
        </p:nvSpPr>
        <p:spPr>
          <a:xfrm>
            <a:off x="457200" y="1238250"/>
            <a:ext cx="8229600" cy="1184275"/>
          </a:xfrm>
        </p:spPr>
        <p:txBody>
          <a:bodyPr/>
          <a:lstStyle/>
          <a:p>
            <a:r>
              <a:rPr lang="en-US" dirty="0" smtClean="0">
                <a:latin typeface="Franklin Gothic Medium" pitchFamily="34" charset="0"/>
                <a:ea typeface="ＭＳ Ｐゴシック" pitchFamily="34" charset="-128"/>
              </a:rPr>
              <a:t>Alloy PC With Polyester (</a:t>
            </a:r>
            <a:r>
              <a:rPr lang="en-US" dirty="0" err="1" smtClean="0">
                <a:latin typeface="Franklin Gothic Medium" pitchFamily="34" charset="0"/>
                <a:ea typeface="ＭＳ Ｐゴシック" pitchFamily="34" charset="-128"/>
              </a:rPr>
              <a:t>PBT</a:t>
            </a:r>
            <a:r>
              <a:rPr lang="en-US" dirty="0" smtClean="0">
                <a:latin typeface="Franklin Gothic Medium" pitchFamily="34" charset="0"/>
                <a:ea typeface="ＭＳ Ｐゴシック" pitchFamily="34" charset="-128"/>
              </a:rPr>
              <a:t> or PET)</a:t>
            </a:r>
          </a:p>
          <a:p>
            <a:pPr lvl="1"/>
            <a:r>
              <a:rPr lang="en-US" dirty="0" smtClean="0">
                <a:latin typeface="Franklin Gothic Book"/>
                <a:ea typeface="ＭＳ Ｐゴシック" pitchFamily="34" charset="-128"/>
                <a:cs typeface="Franklin Gothic Book"/>
              </a:rPr>
              <a:t>RTP 2099 X 63578 B</a:t>
            </a:r>
          </a:p>
        </p:txBody>
      </p:sp>
      <p:graphicFrame>
        <p:nvGraphicFramePr>
          <p:cNvPr id="5" name="Group 43"/>
          <p:cNvGraphicFramePr>
            <a:graphicFrameLocks noGrp="1"/>
          </p:cNvGraphicFramePr>
          <p:nvPr>
            <p:extLst>
              <p:ext uri="{D42A27DB-BD31-4B8C-83A1-F6EECF244321}">
                <p14:modId xmlns:p14="http://schemas.microsoft.com/office/powerpoint/2010/main" val="3629612783"/>
              </p:ext>
            </p:extLst>
          </p:nvPr>
        </p:nvGraphicFramePr>
        <p:xfrm>
          <a:off x="961433" y="2719915"/>
          <a:ext cx="7133349" cy="2971800"/>
        </p:xfrm>
        <a:graphic>
          <a:graphicData uri="http://schemas.openxmlformats.org/drawingml/2006/table">
            <a:tbl>
              <a:tblPr firstRow="1" bandRow="1">
                <a:tableStyleId>{F5AB1C69-6EDB-4FF4-983F-18BD219EF322}</a:tableStyleId>
              </a:tblPr>
              <a:tblGrid>
                <a:gridCol w="2377783"/>
                <a:gridCol w="2377783"/>
                <a:gridCol w="237778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rgbClr val="000000"/>
                          </a:solidFill>
                          <a:effectLst/>
                          <a:latin typeface="+mj-lt"/>
                        </a:rPr>
                        <a:t>PC</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rgbClr val="000000"/>
                          </a:solidFill>
                          <a:effectLst/>
                          <a:latin typeface="+mj-lt"/>
                        </a:rPr>
                        <a:t>PC/PBT</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Tensile </a:t>
                      </a:r>
                      <a:r>
                        <a:rPr kumimoji="0" lang="en-US" sz="1800" u="none" strike="noStrike" cap="none" normalizeH="0" baseline="0" dirty="0" smtClean="0">
                          <a:ln>
                            <a:noFill/>
                          </a:ln>
                          <a:effectLst/>
                          <a:latin typeface="+mj-lt"/>
                        </a:rPr>
                        <a:t>Strength, psi</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9000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8700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Flexural </a:t>
                      </a:r>
                      <a:r>
                        <a:rPr kumimoji="0" lang="en-US" sz="1800" u="none" strike="noStrike" cap="none" normalizeH="0" baseline="0" dirty="0" smtClean="0">
                          <a:ln>
                            <a:noFill/>
                          </a:ln>
                          <a:effectLst/>
                          <a:latin typeface="+mj-lt"/>
                        </a:rPr>
                        <a:t>Mod, E6 psi</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0.34</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0.35</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a:ln>
                            <a:noFill/>
                          </a:ln>
                          <a:effectLst/>
                          <a:latin typeface="+mj-lt"/>
                        </a:rPr>
                        <a:t>Izod</a:t>
                      </a:r>
                      <a:r>
                        <a:rPr kumimoji="0" lang="en-US" sz="1800" u="none" strike="noStrike" cap="none" normalizeH="0" baseline="0" dirty="0">
                          <a:ln>
                            <a:noFill/>
                          </a:ln>
                          <a:effectLst/>
                          <a:latin typeface="+mj-lt"/>
                        </a:rPr>
                        <a:t> </a:t>
                      </a:r>
                      <a:r>
                        <a:rPr kumimoji="0" lang="en-US" sz="1800" u="none" strike="noStrike" cap="none" normalizeH="0" baseline="0" dirty="0" smtClean="0">
                          <a:ln>
                            <a:noFill/>
                          </a:ln>
                          <a:effectLst/>
                          <a:latin typeface="+mj-lt"/>
                        </a:rPr>
                        <a:t>Impact, </a:t>
                      </a:r>
                      <a:r>
                        <a:rPr kumimoji="0" lang="en-US" sz="1800" u="none" strike="noStrike" cap="none" normalizeH="0" baseline="0" dirty="0" err="1" smtClean="0">
                          <a:ln>
                            <a:noFill/>
                          </a:ln>
                          <a:effectLst/>
                          <a:latin typeface="+mj-lt"/>
                        </a:rPr>
                        <a:t>ft</a:t>
                      </a:r>
                      <a:r>
                        <a:rPr kumimoji="0" lang="en-US" sz="1800" u="none" strike="noStrike" cap="none" normalizeH="0" baseline="0" dirty="0" smtClean="0">
                          <a:ln>
                            <a:noFill/>
                          </a:ln>
                          <a:effectLst/>
                          <a:latin typeface="+mj-lt"/>
                        </a:rPr>
                        <a:t> </a:t>
                      </a:r>
                      <a:r>
                        <a:rPr kumimoji="0" lang="en-US" sz="1800" u="none" strike="noStrike" cap="none" normalizeH="0" baseline="0" dirty="0" err="1" smtClean="0">
                          <a:ln>
                            <a:noFill/>
                          </a:ln>
                          <a:effectLst/>
                          <a:latin typeface="+mj-lt"/>
                        </a:rPr>
                        <a:t>lb</a:t>
                      </a:r>
                      <a:r>
                        <a:rPr kumimoji="0" lang="en-US" sz="1800" u="none" strike="noStrike" cap="none" normalizeH="0" baseline="0" dirty="0" smtClean="0">
                          <a:ln>
                            <a:noFill/>
                          </a:ln>
                          <a:effectLst/>
                          <a:latin typeface="+mj-lt"/>
                        </a:rPr>
                        <a:t>/in</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15</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15</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HDT @ 264 psi, </a:t>
                      </a:r>
                      <a:r>
                        <a:rPr kumimoji="0" lang="en-US" sz="1800" u="none" strike="noStrike" cap="none" normalizeH="0" baseline="30000" dirty="0" smtClean="0">
                          <a:ln>
                            <a:noFill/>
                          </a:ln>
                          <a:effectLst/>
                          <a:latin typeface="+mj-lt"/>
                        </a:rPr>
                        <a:t>0</a:t>
                      </a:r>
                      <a:r>
                        <a:rPr kumimoji="0" lang="en-US" sz="1800" u="none" strike="noStrike" cap="none" normalizeH="0" baseline="0" dirty="0" smtClean="0">
                          <a:ln>
                            <a:noFill/>
                          </a:ln>
                          <a:effectLst/>
                          <a:latin typeface="+mj-lt"/>
                        </a:rPr>
                        <a:t>F</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270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250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Fuel Resistance</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Poor</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Fair</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Melt </a:t>
                      </a:r>
                      <a:r>
                        <a:rPr kumimoji="0" lang="en-US" sz="1800" u="none" strike="noStrike" cap="none" normalizeH="0" baseline="0" dirty="0" smtClean="0">
                          <a:ln>
                            <a:noFill/>
                          </a:ln>
                          <a:effectLst/>
                          <a:latin typeface="+mj-lt"/>
                        </a:rPr>
                        <a:t>Flow, </a:t>
                      </a:r>
                      <a:r>
                        <a:rPr kumimoji="0" lang="en-US" sz="1800" u="none" strike="noStrike" cap="none" normalizeH="0" baseline="0" dirty="0" err="1" smtClean="0">
                          <a:ln>
                            <a:noFill/>
                          </a:ln>
                          <a:effectLst/>
                          <a:latin typeface="+mj-lt"/>
                        </a:rPr>
                        <a:t>gm</a:t>
                      </a:r>
                      <a:r>
                        <a:rPr kumimoji="0" lang="en-US" sz="1800" u="none" strike="noStrike" cap="none" normalizeH="0" baseline="0" dirty="0" smtClean="0">
                          <a:ln>
                            <a:noFill/>
                          </a:ln>
                          <a:effectLst/>
                          <a:latin typeface="+mj-lt"/>
                        </a:rPr>
                        <a:t>/10 min</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10</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0000"/>
                          </a:solidFill>
                          <a:effectLst/>
                          <a:latin typeface="+mj-lt"/>
                        </a:rPr>
                        <a:t>20</a:t>
                      </a:r>
                      <a:endParaRPr kumimoji="0" lang="en-US" sz="1800" b="0" i="0" u="none" strike="noStrike" cap="none" normalizeH="0" baseline="0" dirty="0">
                        <a:ln>
                          <a:noFill/>
                        </a:ln>
                        <a:solidFill>
                          <a:srgbClr val="FF0000"/>
                        </a:solidFill>
                        <a:effectLst/>
                        <a:latin typeface="+mj-lt"/>
                        <a:ea typeface="ＭＳ Ｐゴシック" pitchFamily="27" charset="-128"/>
                        <a:cs typeface="ＭＳ Ｐゴシック" pitchFamily="27" charset="-128"/>
                      </a:endParaRPr>
                    </a:p>
                  </a:txBody>
                  <a:tcPr marT="45725" marB="45725"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mj-lt"/>
                        </a:rPr>
                        <a:t>Clarity</a:t>
                      </a:r>
                      <a:endParaRPr kumimoji="0" lang="en-US" sz="1800" b="0" i="0" u="none" strike="noStrike" cap="none" normalizeH="0" baseline="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mj-lt"/>
                        </a:rPr>
                        <a:t>Transparent</a:t>
                      </a:r>
                      <a:endParaRPr kumimoji="0" lang="en-US" sz="1800" b="0" i="0" u="none" strike="noStrike" cap="none" normalizeH="0" baseline="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Opaque</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25" marB="45725" horzOverflow="overflow"/>
                </a:tc>
              </a:tr>
            </a:tbl>
          </a:graphicData>
        </a:graphic>
      </p:graphicFrame>
    </p:spTree>
    <p:extLst>
      <p:ext uri="{BB962C8B-B14F-4D97-AF65-F5344CB8AC3E}">
        <p14:creationId xmlns:p14="http://schemas.microsoft.com/office/powerpoint/2010/main" val="35890862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200" y="1436688"/>
            <a:ext cx="4433052" cy="5029200"/>
          </a:xfrm>
        </p:spPr>
        <p:txBody>
          <a:bodyPr/>
          <a:lstStyle/>
          <a:p>
            <a:r>
              <a:rPr lang="en-US" sz="2800" dirty="0" smtClean="0">
                <a:latin typeface="Franklin Gothic Medium" pitchFamily="34" charset="0"/>
                <a:ea typeface="ＭＳ Ｐゴシック" pitchFamily="34" charset="-128"/>
              </a:rPr>
              <a:t>Lawn Tractor Hood</a:t>
            </a:r>
          </a:p>
          <a:p>
            <a:pPr lvl="1"/>
            <a:r>
              <a:rPr lang="en-US" sz="2400" dirty="0">
                <a:ea typeface="ＭＳ Ｐゴシック" pitchFamily="34" charset="-128"/>
              </a:rPr>
              <a:t>Tight Dimensions &amp; </a:t>
            </a:r>
            <a:r>
              <a:rPr lang="en-US" sz="2400" dirty="0" smtClean="0">
                <a:ea typeface="ＭＳ Ｐゴシック" pitchFamily="34" charset="-128"/>
              </a:rPr>
              <a:t>Low Warp</a:t>
            </a:r>
            <a:endParaRPr lang="en-US" sz="2400" dirty="0">
              <a:ea typeface="ＭＳ Ｐゴシック" pitchFamily="34" charset="-128"/>
            </a:endParaRPr>
          </a:p>
          <a:p>
            <a:pPr lvl="1"/>
            <a:r>
              <a:rPr lang="en-US" sz="2400" dirty="0" smtClean="0">
                <a:ea typeface="ＭＳ Ｐゴシック" pitchFamily="34" charset="-128"/>
              </a:rPr>
              <a:t>Moderate Cost OK</a:t>
            </a:r>
          </a:p>
          <a:p>
            <a:pPr lvl="1"/>
            <a:r>
              <a:rPr lang="en-US" sz="2400" dirty="0" smtClean="0">
                <a:latin typeface="Franklin Gothic Book"/>
                <a:ea typeface="ＭＳ Ｐゴシック" pitchFamily="34" charset="-128"/>
                <a:cs typeface="Franklin Gothic Book"/>
              </a:rPr>
              <a:t>Chemical Resistance</a:t>
            </a:r>
          </a:p>
          <a:p>
            <a:pPr lvl="1"/>
            <a:r>
              <a:rPr lang="en-US" sz="2400" dirty="0">
                <a:ea typeface="ＭＳ Ｐゴシック" pitchFamily="34" charset="-128"/>
              </a:rPr>
              <a:t>Good Mold Flow</a:t>
            </a:r>
          </a:p>
          <a:p>
            <a:pPr lvl="1"/>
            <a:r>
              <a:rPr lang="en-US" sz="2400" dirty="0" smtClean="0">
                <a:latin typeface="Franklin Gothic Book"/>
                <a:ea typeface="ＭＳ Ｐゴシック" pitchFamily="34" charset="-128"/>
                <a:cs typeface="Franklin Gothic Book"/>
              </a:rPr>
              <a:t>High Impact</a:t>
            </a:r>
          </a:p>
          <a:p>
            <a:pPr lvl="1"/>
            <a:endParaRPr lang="en-US" sz="2400" dirty="0" smtClean="0">
              <a:latin typeface="Franklin Gothic Book"/>
              <a:ea typeface="ＭＳ Ｐゴシック" pitchFamily="34" charset="-128"/>
              <a:cs typeface="Franklin Gothic Book"/>
            </a:endParaRPr>
          </a:p>
          <a:p>
            <a:r>
              <a:rPr lang="en-US" sz="2800" dirty="0" smtClean="0">
                <a:latin typeface="Franklin Gothic Medium" pitchFamily="34" charset="0"/>
                <a:ea typeface="ＭＳ Ｐゴシック" pitchFamily="34" charset="-128"/>
              </a:rPr>
              <a:t>PC/PBT Alloy</a:t>
            </a:r>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6837" y="1436688"/>
            <a:ext cx="350996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30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6867">
                                            <p:txEl>
                                              <p:pRg st="7" end="7"/>
                                            </p:txEl>
                                          </p:spTgt>
                                        </p:tgtEl>
                                        <p:attrNameLst>
                                          <p:attrName>style.visibility</p:attrName>
                                        </p:attrNameLst>
                                      </p:cBhvr>
                                      <p:to>
                                        <p:strVal val="visible"/>
                                      </p:to>
                                    </p:set>
                                    <p:animEffect transition="in" filter="wipe(down)">
                                      <p:cBhvr>
                                        <p:cTn id="11" dur="580">
                                          <p:stCondLst>
                                            <p:cond delay="0"/>
                                          </p:stCondLst>
                                        </p:cTn>
                                        <p:tgtEl>
                                          <p:spTgt spid="36867">
                                            <p:txEl>
                                              <p:pRg st="7" end="7"/>
                                            </p:txEl>
                                          </p:spTgt>
                                        </p:tgtEl>
                                      </p:cBhvr>
                                    </p:animEffect>
                                    <p:anim calcmode="lin" valueType="num">
                                      <p:cBhvr>
                                        <p:cTn id="12" dur="1822" tmFilter="0,0; 0.14,0.36; 0.43,0.73; 0.71,0.91; 1.0,1.0">
                                          <p:stCondLst>
                                            <p:cond delay="0"/>
                                          </p:stCondLst>
                                        </p:cTn>
                                        <p:tgtEl>
                                          <p:spTgt spid="36867">
                                            <p:txEl>
                                              <p:pRg st="7" end="7"/>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6867">
                                            <p:txEl>
                                              <p:pRg st="7" end="7"/>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6867">
                                            <p:txEl>
                                              <p:pRg st="7" end="7"/>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6867">
                                            <p:txEl>
                                              <p:pRg st="7" end="7"/>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6867">
                                            <p:txEl>
                                              <p:pRg st="7" end="7"/>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6867">
                                            <p:txEl>
                                              <p:pRg st="7" end="7"/>
                                            </p:txEl>
                                          </p:spTgt>
                                        </p:tgtEl>
                                      </p:cBhvr>
                                      <p:to x="100000" y="60000"/>
                                    </p:animScale>
                                    <p:animScale>
                                      <p:cBhvr>
                                        <p:cTn id="18" dur="166" decel="50000">
                                          <p:stCondLst>
                                            <p:cond delay="676"/>
                                          </p:stCondLst>
                                        </p:cTn>
                                        <p:tgtEl>
                                          <p:spTgt spid="36867">
                                            <p:txEl>
                                              <p:pRg st="7" end="7"/>
                                            </p:txEl>
                                          </p:spTgt>
                                        </p:tgtEl>
                                      </p:cBhvr>
                                      <p:to x="100000" y="100000"/>
                                    </p:animScale>
                                    <p:animScale>
                                      <p:cBhvr>
                                        <p:cTn id="19" dur="26">
                                          <p:stCondLst>
                                            <p:cond delay="1312"/>
                                          </p:stCondLst>
                                        </p:cTn>
                                        <p:tgtEl>
                                          <p:spTgt spid="36867">
                                            <p:txEl>
                                              <p:pRg st="7" end="7"/>
                                            </p:txEl>
                                          </p:spTgt>
                                        </p:tgtEl>
                                      </p:cBhvr>
                                      <p:to x="100000" y="80000"/>
                                    </p:animScale>
                                    <p:animScale>
                                      <p:cBhvr>
                                        <p:cTn id="20" dur="166" decel="50000">
                                          <p:stCondLst>
                                            <p:cond delay="1338"/>
                                          </p:stCondLst>
                                        </p:cTn>
                                        <p:tgtEl>
                                          <p:spTgt spid="36867">
                                            <p:txEl>
                                              <p:pRg st="7" end="7"/>
                                            </p:txEl>
                                          </p:spTgt>
                                        </p:tgtEl>
                                      </p:cBhvr>
                                      <p:to x="100000" y="100000"/>
                                    </p:animScale>
                                    <p:animScale>
                                      <p:cBhvr>
                                        <p:cTn id="21" dur="26">
                                          <p:stCondLst>
                                            <p:cond delay="1642"/>
                                          </p:stCondLst>
                                        </p:cTn>
                                        <p:tgtEl>
                                          <p:spTgt spid="36867">
                                            <p:txEl>
                                              <p:pRg st="7" end="7"/>
                                            </p:txEl>
                                          </p:spTgt>
                                        </p:tgtEl>
                                      </p:cBhvr>
                                      <p:to x="100000" y="90000"/>
                                    </p:animScale>
                                    <p:animScale>
                                      <p:cBhvr>
                                        <p:cTn id="22" dur="166" decel="50000">
                                          <p:stCondLst>
                                            <p:cond delay="1668"/>
                                          </p:stCondLst>
                                        </p:cTn>
                                        <p:tgtEl>
                                          <p:spTgt spid="36867">
                                            <p:txEl>
                                              <p:pRg st="7" end="7"/>
                                            </p:txEl>
                                          </p:spTgt>
                                        </p:tgtEl>
                                      </p:cBhvr>
                                      <p:to x="100000" y="100000"/>
                                    </p:animScale>
                                    <p:animScale>
                                      <p:cBhvr>
                                        <p:cTn id="23" dur="26">
                                          <p:stCondLst>
                                            <p:cond delay="1808"/>
                                          </p:stCondLst>
                                        </p:cTn>
                                        <p:tgtEl>
                                          <p:spTgt spid="36867">
                                            <p:txEl>
                                              <p:pRg st="7" end="7"/>
                                            </p:txEl>
                                          </p:spTgt>
                                        </p:tgtEl>
                                      </p:cBhvr>
                                      <p:to x="100000" y="95000"/>
                                    </p:animScale>
                                    <p:animScale>
                                      <p:cBhvr>
                                        <p:cTn id="24" dur="166" decel="50000">
                                          <p:stCondLst>
                                            <p:cond delay="1834"/>
                                          </p:stCondLst>
                                        </p:cTn>
                                        <p:tgtEl>
                                          <p:spTgt spid="36867">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36867" name="Rectangle 3"/>
          <p:cNvSpPr>
            <a:spLocks noGrp="1"/>
          </p:cNvSpPr>
          <p:nvPr>
            <p:ph type="body" sz="half" idx="4294967295"/>
          </p:nvPr>
        </p:nvSpPr>
        <p:spPr>
          <a:xfrm>
            <a:off x="457200" y="1436688"/>
            <a:ext cx="5014660" cy="3964247"/>
          </a:xfrm>
        </p:spPr>
        <p:txBody>
          <a:bodyPr/>
          <a:lstStyle/>
          <a:p>
            <a:r>
              <a:rPr lang="en-US" sz="2600" dirty="0" smtClean="0">
                <a:latin typeface="Franklin Gothic Medium" pitchFamily="34" charset="0"/>
                <a:ea typeface="ＭＳ Ｐゴシック" pitchFamily="34" charset="-128"/>
              </a:rPr>
              <a:t>GPS Housing</a:t>
            </a:r>
          </a:p>
          <a:p>
            <a:pPr lvl="1"/>
            <a:r>
              <a:rPr lang="en-US" sz="2200" dirty="0" smtClean="0">
                <a:latin typeface="Franklin Gothic Book"/>
                <a:ea typeface="ＭＳ Ｐゴシック" pitchFamily="34" charset="-128"/>
                <a:cs typeface="Franklin Gothic Book"/>
              </a:rPr>
              <a:t>Tight Dimensions &amp; Low Warp</a:t>
            </a:r>
          </a:p>
          <a:p>
            <a:pPr lvl="1"/>
            <a:r>
              <a:rPr lang="en-US" sz="2200" dirty="0">
                <a:ea typeface="ＭＳ Ｐゴシック" pitchFamily="34" charset="-128"/>
              </a:rPr>
              <a:t>Moderate </a:t>
            </a:r>
            <a:r>
              <a:rPr lang="en-US" sz="2200" dirty="0" smtClean="0">
                <a:ea typeface="ＭＳ Ｐゴシック" pitchFamily="34" charset="-128"/>
              </a:rPr>
              <a:t>Cost OK</a:t>
            </a:r>
            <a:endParaRPr lang="en-US" sz="2200" dirty="0">
              <a:ea typeface="ＭＳ Ｐゴシック" pitchFamily="34" charset="-128"/>
            </a:endParaRPr>
          </a:p>
          <a:p>
            <a:pPr lvl="1"/>
            <a:r>
              <a:rPr lang="en-US" sz="2200" dirty="0" smtClean="0">
                <a:latin typeface="Franklin Gothic Book"/>
                <a:ea typeface="ＭＳ Ｐゴシック" pitchFamily="34" charset="-128"/>
                <a:cs typeface="Franklin Gothic Book"/>
              </a:rPr>
              <a:t>Good Mold Flow</a:t>
            </a:r>
          </a:p>
          <a:p>
            <a:pPr lvl="1"/>
            <a:r>
              <a:rPr lang="en-US" sz="2200" dirty="0" smtClean="0">
                <a:latin typeface="Franklin Gothic Book"/>
                <a:ea typeface="ＭＳ Ｐゴシック" pitchFamily="34" charset="-128"/>
                <a:cs typeface="Franklin Gothic Book"/>
              </a:rPr>
              <a:t>High Impact</a:t>
            </a:r>
          </a:p>
          <a:p>
            <a:r>
              <a:rPr lang="en-US" sz="2600" dirty="0" smtClean="0">
                <a:latin typeface="Franklin Gothic Medium" pitchFamily="34" charset="0"/>
                <a:ea typeface="ＭＳ Ｐゴシック" pitchFamily="34" charset="-128"/>
              </a:rPr>
              <a:t>PC/ABS or PC/PBT Alloy</a:t>
            </a:r>
          </a:p>
          <a:p>
            <a:pPr lvl="1"/>
            <a:r>
              <a:rPr lang="en-US" sz="2200" dirty="0" smtClean="0">
                <a:latin typeface="Franklin Gothic Book"/>
                <a:ea typeface="ＭＳ Ｐゴシック" pitchFamily="34" charset="-128"/>
                <a:cs typeface="Franklin Gothic Book"/>
              </a:rPr>
              <a:t>Want Sustainability</a:t>
            </a:r>
          </a:p>
          <a:p>
            <a:r>
              <a:rPr lang="en-US" sz="2600" dirty="0" smtClean="0">
                <a:latin typeface="Franklin Gothic Medium" pitchFamily="34" charset="0"/>
                <a:ea typeface="ＭＳ Ｐゴシック" pitchFamily="34" charset="-128"/>
              </a:rPr>
              <a:t>PC/PLA Alloy (30% Bio)</a:t>
            </a:r>
          </a:p>
          <a:p>
            <a:pPr lvl="1"/>
            <a:r>
              <a:rPr lang="en-US" sz="2200" dirty="0" smtClean="0">
                <a:latin typeface="Franklin Gothic Book"/>
                <a:ea typeface="ＭＳ Ｐゴシック" pitchFamily="34" charset="-128"/>
                <a:cs typeface="Franklin Gothic Book"/>
              </a:rPr>
              <a:t>Want More Sustainability</a:t>
            </a:r>
          </a:p>
        </p:txBody>
      </p:sp>
      <p:pic>
        <p:nvPicPr>
          <p:cNvPr id="2050" name="Picture 2" descr="http://traveltips.usatoday.com/DM-Resize/photos.demandstudios.com/90/74/fotolia_1971321_XS.jpg?w=440&amp;h=440&amp;keep_ratio=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9300" y="1436688"/>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377198"/>
            <a:ext cx="8229600" cy="1231106"/>
          </a:xfrm>
          <a:prstGeom prst="rect">
            <a:avLst/>
          </a:prstGeom>
          <a:noFill/>
        </p:spPr>
        <p:txBody>
          <a:bodyPr wrap="square" rtlCol="0">
            <a:spAutoFit/>
          </a:bodyPr>
          <a:lstStyle/>
          <a:p>
            <a:pPr marL="347472" indent="-347472">
              <a:buFont typeface="Arial"/>
              <a:buChar char="•"/>
            </a:pPr>
            <a:r>
              <a:rPr lang="en-US" sz="2800" dirty="0">
                <a:latin typeface="Franklin Gothic Medium" pitchFamily="34" charset="0"/>
                <a:ea typeface="ＭＳ Ｐゴシック" pitchFamily="34" charset="-128"/>
              </a:rPr>
              <a:t>Recycled (</a:t>
            </a:r>
            <a:r>
              <a:rPr lang="en-US" sz="2800" dirty="0" err="1">
                <a:latin typeface="Franklin Gothic Medium" pitchFamily="34" charset="0"/>
                <a:ea typeface="ＭＳ Ｐゴシック" pitchFamily="34" charset="-128"/>
              </a:rPr>
              <a:t>PCR</a:t>
            </a:r>
            <a:r>
              <a:rPr lang="en-US" sz="2800" dirty="0">
                <a:latin typeface="Franklin Gothic Medium" pitchFamily="34" charset="0"/>
                <a:ea typeface="ＭＳ Ｐゴシック" pitchFamily="34" charset="-128"/>
              </a:rPr>
              <a:t>) PC/</a:t>
            </a:r>
            <a:r>
              <a:rPr lang="en-US" sz="2800" dirty="0" err="1">
                <a:latin typeface="Franklin Gothic Medium" pitchFamily="34" charset="0"/>
                <a:ea typeface="ＭＳ Ｐゴシック" pitchFamily="34" charset="-128"/>
              </a:rPr>
              <a:t>PLA</a:t>
            </a:r>
            <a:r>
              <a:rPr lang="en-US" sz="2800" dirty="0">
                <a:latin typeface="Franklin Gothic Medium" pitchFamily="34" charset="0"/>
                <a:ea typeface="ＭＳ Ｐゴシック" pitchFamily="34" charset="-128"/>
              </a:rPr>
              <a:t> Alloy </a:t>
            </a:r>
            <a:r>
              <a:rPr lang="en-US" sz="2800" dirty="0" smtClean="0">
                <a:latin typeface="Franklin Gothic Medium" pitchFamily="34" charset="0"/>
                <a:ea typeface="ＭＳ Ｐゴシック" pitchFamily="34" charset="-128"/>
              </a:rPr>
              <a:t/>
            </a:r>
            <a:br>
              <a:rPr lang="en-US" sz="2800" dirty="0" smtClean="0">
                <a:latin typeface="Franklin Gothic Medium" pitchFamily="34" charset="0"/>
                <a:ea typeface="ＭＳ Ｐゴシック" pitchFamily="34" charset="-128"/>
              </a:rPr>
            </a:br>
            <a:r>
              <a:rPr lang="en-US" sz="2800" dirty="0" smtClean="0">
                <a:latin typeface="Franklin Gothic Medium" pitchFamily="34" charset="0"/>
                <a:ea typeface="ＭＳ Ｐゴシック" pitchFamily="34" charset="-128"/>
              </a:rPr>
              <a:t>(</a:t>
            </a:r>
            <a:r>
              <a:rPr lang="en-US" sz="2800" dirty="0">
                <a:latin typeface="Franklin Gothic Medium" pitchFamily="34" charset="0"/>
                <a:ea typeface="ＭＳ Ｐゴシック" pitchFamily="34" charset="-128"/>
              </a:rPr>
              <a:t>30%Bio + 60% </a:t>
            </a:r>
            <a:r>
              <a:rPr lang="en-US" sz="2800" dirty="0" err="1">
                <a:latin typeface="Franklin Gothic Medium" pitchFamily="34" charset="0"/>
                <a:ea typeface="ＭＳ Ｐゴシック" pitchFamily="34" charset="-128"/>
              </a:rPr>
              <a:t>PCR</a:t>
            </a:r>
            <a:r>
              <a:rPr lang="en-US" sz="2800" dirty="0">
                <a:latin typeface="Franklin Gothic Medium" pitchFamily="34" charset="0"/>
                <a:ea typeface="ＭＳ Ｐゴシック" pitchFamily="34" charset="-128"/>
              </a:rPr>
              <a:t> = 90% Sustainable)</a:t>
            </a:r>
          </a:p>
          <a:p>
            <a:endParaRPr lang="en-US" dirty="0"/>
          </a:p>
        </p:txBody>
      </p:sp>
    </p:spTree>
    <p:extLst>
      <p:ext uri="{BB962C8B-B14F-4D97-AF65-F5344CB8AC3E}">
        <p14:creationId xmlns:p14="http://schemas.microsoft.com/office/powerpoint/2010/main" val="525427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867">
                                            <p:txEl>
                                              <p:pRg st="6" end="6"/>
                                            </p:txEl>
                                          </p:spTgt>
                                        </p:tgtEl>
                                        <p:attrNameLst>
                                          <p:attrName>style.visibility</p:attrName>
                                        </p:attrNameLst>
                                      </p:cBhvr>
                                      <p:to>
                                        <p:strVal val="visible"/>
                                      </p:to>
                                    </p:set>
                                    <p:animEffect transition="in" filter="fade">
                                      <p:cBhvr>
                                        <p:cTn id="11" dur="500"/>
                                        <p:tgtEl>
                                          <p:spTgt spid="36867">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867">
                                            <p:txEl>
                                              <p:pRg st="8" end="8"/>
                                            </p:txEl>
                                          </p:spTgt>
                                        </p:tgtEl>
                                        <p:attrNameLst>
                                          <p:attrName>style.visibility</p:attrName>
                                        </p:attrNameLst>
                                      </p:cBhvr>
                                      <p:to>
                                        <p:strVal val="visible"/>
                                      </p:to>
                                    </p:set>
                                    <p:animEffect transition="in" filter="fade">
                                      <p:cBhvr>
                                        <p:cTn id="20" dur="500"/>
                                        <p:tgtEl>
                                          <p:spTgt spid="36867">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Wear Resistance</a:t>
            </a:r>
          </a:p>
        </p:txBody>
      </p:sp>
      <p:sp>
        <p:nvSpPr>
          <p:cNvPr id="61443" name="Content Placeholder 2"/>
          <p:cNvSpPr>
            <a:spLocks noGrp="1"/>
          </p:cNvSpPr>
          <p:nvPr>
            <p:ph idx="1"/>
          </p:nvPr>
        </p:nvSpPr>
        <p:spPr/>
        <p:txBody>
          <a:bodyPr/>
          <a:lstStyle/>
          <a:p>
            <a:pPr>
              <a:spcBef>
                <a:spcPts val="1200"/>
              </a:spcBef>
            </a:pPr>
            <a:r>
              <a:rPr lang="en-US" sz="2800" smtClean="0">
                <a:latin typeface="Franklin Gothic Medium" pitchFamily="34" charset="0"/>
                <a:ea typeface="ＭＳ Ｐゴシック" pitchFamily="34" charset="-128"/>
              </a:rPr>
              <a:t>Can We Make An Amorphous Resin Wear Resistant?</a:t>
            </a:r>
          </a:p>
        </p:txBody>
      </p:sp>
    </p:spTree>
    <p:extLst>
      <p:ext uri="{BB962C8B-B14F-4D97-AF65-F5344CB8AC3E}">
        <p14:creationId xmlns:p14="http://schemas.microsoft.com/office/powerpoint/2010/main" val="23989153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34" charset="-128"/>
              </a:rPr>
              <a:t>Compounding Extruders</a:t>
            </a:r>
          </a:p>
        </p:txBody>
      </p:sp>
      <p:pic>
        <p:nvPicPr>
          <p:cNvPr id="819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063" y="2940009"/>
            <a:ext cx="2670042" cy="2001837"/>
          </a:xfrm>
          <a:prstGeom prst="rect">
            <a:avLst/>
          </a:prstGeom>
          <a:noFill/>
          <a:ln w="31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6805" y="2940010"/>
            <a:ext cx="2835156" cy="2027051"/>
          </a:xfrm>
          <a:prstGeom prst="rect">
            <a:avLst/>
          </a:prstGeom>
          <a:noFill/>
          <a:ln w="31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8110" y="1627616"/>
            <a:ext cx="3124200" cy="1133475"/>
          </a:xfrm>
          <a:prstGeom prst="rect">
            <a:avLst/>
          </a:prstGeom>
          <a:noFill/>
          <a:ln w="31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9193" y="2952709"/>
            <a:ext cx="2243137" cy="2019300"/>
          </a:xfrm>
          <a:prstGeom prst="rect">
            <a:avLst/>
          </a:prstGeom>
          <a:noFill/>
          <a:ln w="31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9" name="TextBox 3"/>
          <p:cNvSpPr txBox="1">
            <a:spLocks noChangeArrowheads="1"/>
          </p:cNvSpPr>
          <p:nvPr/>
        </p:nvSpPr>
        <p:spPr bwMode="auto">
          <a:xfrm>
            <a:off x="499193" y="5184734"/>
            <a:ext cx="224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mj-lt"/>
              </a:rPr>
              <a:t>Single Screw</a:t>
            </a:r>
          </a:p>
        </p:txBody>
      </p:sp>
      <p:sp>
        <p:nvSpPr>
          <p:cNvPr id="8200" name="TextBox 4"/>
          <p:cNvSpPr txBox="1">
            <a:spLocks noChangeArrowheads="1"/>
          </p:cNvSpPr>
          <p:nvPr/>
        </p:nvSpPr>
        <p:spPr bwMode="auto">
          <a:xfrm>
            <a:off x="3009029" y="5178384"/>
            <a:ext cx="2651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mj-lt"/>
              </a:rPr>
              <a:t>Twin Screw</a:t>
            </a:r>
          </a:p>
        </p:txBody>
      </p:sp>
      <p:sp>
        <p:nvSpPr>
          <p:cNvPr id="8201" name="TextBox 5"/>
          <p:cNvSpPr txBox="1">
            <a:spLocks noChangeArrowheads="1"/>
          </p:cNvSpPr>
          <p:nvPr/>
        </p:nvSpPr>
        <p:spPr bwMode="auto">
          <a:xfrm>
            <a:off x="5896694" y="5178384"/>
            <a:ext cx="278923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mj-lt"/>
              </a:rPr>
              <a:t>Co-Kneader</a:t>
            </a:r>
          </a:p>
        </p:txBody>
      </p:sp>
    </p:spTree>
    <p:extLst>
      <p:ext uri="{BB962C8B-B14F-4D97-AF65-F5344CB8AC3E}">
        <p14:creationId xmlns:p14="http://schemas.microsoft.com/office/powerpoint/2010/main" val="366480520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PTFE Lubricated</a:t>
            </a:r>
          </a:p>
        </p:txBody>
      </p:sp>
      <p:sp>
        <p:nvSpPr>
          <p:cNvPr id="62467" name="Content Placeholder 2"/>
          <p:cNvSpPr>
            <a:spLocks noGrp="1"/>
          </p:cNvSpPr>
          <p:nvPr>
            <p:ph idx="1"/>
          </p:nvPr>
        </p:nvSpPr>
        <p:spPr>
          <a:xfrm>
            <a:off x="457200" y="1371600"/>
            <a:ext cx="8229600" cy="1138238"/>
          </a:xfrm>
        </p:spPr>
        <p:txBody>
          <a:bodyPr/>
          <a:lstStyle/>
          <a:p>
            <a:r>
              <a:rPr lang="en-US" dirty="0" smtClean="0">
                <a:latin typeface="Franklin Gothic Medium" pitchFamily="34" charset="0"/>
                <a:ea typeface="ＭＳ Ｐゴシック" pitchFamily="34" charset="-128"/>
              </a:rPr>
              <a:t>Compound </a:t>
            </a:r>
            <a:r>
              <a:rPr lang="en-US" dirty="0" err="1" smtClean="0">
                <a:latin typeface="Franklin Gothic Medium" pitchFamily="34" charset="0"/>
                <a:ea typeface="ＭＳ Ｐゴシック" pitchFamily="34" charset="-128"/>
              </a:rPr>
              <a:t>PTFE</a:t>
            </a:r>
            <a:r>
              <a:rPr lang="en-US" dirty="0" smtClean="0">
                <a:latin typeface="Franklin Gothic Medium" pitchFamily="34" charset="0"/>
                <a:ea typeface="ＭＳ Ｐゴシック" pitchFamily="34" charset="-128"/>
              </a:rPr>
              <a:t> Into PC</a:t>
            </a:r>
          </a:p>
          <a:p>
            <a:pPr lvl="1"/>
            <a:r>
              <a:rPr lang="en-US" dirty="0" smtClean="0">
                <a:latin typeface="Franklin Gothic Book"/>
                <a:ea typeface="ＭＳ Ｐゴシック" pitchFamily="34" charset="-128"/>
                <a:cs typeface="Franklin Gothic Book"/>
              </a:rPr>
              <a:t>RTP 300 </a:t>
            </a:r>
            <a:r>
              <a:rPr lang="en-US" dirty="0" err="1" smtClean="0">
                <a:latin typeface="Franklin Gothic Book"/>
                <a:ea typeface="ＭＳ Ｐゴシック" pitchFamily="34" charset="-128"/>
                <a:cs typeface="Franklin Gothic Book"/>
              </a:rPr>
              <a:t>TFE</a:t>
            </a:r>
            <a:r>
              <a:rPr lang="en-US" dirty="0" smtClean="0">
                <a:latin typeface="Franklin Gothic Book"/>
                <a:ea typeface="ＭＳ Ｐゴシック" pitchFamily="34" charset="-128"/>
                <a:cs typeface="Franklin Gothic Book"/>
              </a:rPr>
              <a:t> 15</a:t>
            </a:r>
          </a:p>
        </p:txBody>
      </p:sp>
      <p:graphicFrame>
        <p:nvGraphicFramePr>
          <p:cNvPr id="89123" name="Group 35"/>
          <p:cNvGraphicFramePr>
            <a:graphicFrameLocks noGrp="1"/>
          </p:cNvGraphicFramePr>
          <p:nvPr>
            <p:extLst>
              <p:ext uri="{D42A27DB-BD31-4B8C-83A1-F6EECF244321}">
                <p14:modId xmlns:p14="http://schemas.microsoft.com/office/powerpoint/2010/main" val="1618669838"/>
              </p:ext>
            </p:extLst>
          </p:nvPr>
        </p:nvGraphicFramePr>
        <p:xfrm>
          <a:off x="457199" y="2563960"/>
          <a:ext cx="8229603" cy="1305721"/>
        </p:xfrm>
        <a:graphic>
          <a:graphicData uri="http://schemas.openxmlformats.org/drawingml/2006/table">
            <a:tbl>
              <a:tblPr firstRow="1" bandRow="1">
                <a:tableStyleId>{F5AB1C69-6EDB-4FF4-983F-18BD219EF322}</a:tableStyleId>
              </a:tblPr>
              <a:tblGrid>
                <a:gridCol w="3081203"/>
                <a:gridCol w="1444859"/>
                <a:gridCol w="2158585"/>
                <a:gridCol w="1544956"/>
              </a:tblGrid>
              <a:tr h="25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rgbClr val="000000"/>
                          </a:solidFill>
                          <a:effectLst/>
                          <a:latin typeface="+mj-lt"/>
                        </a:rPr>
                        <a:t>PC</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rgbClr val="000000"/>
                          </a:solidFill>
                          <a:effectLst/>
                          <a:latin typeface="+mj-lt"/>
                        </a:rPr>
                        <a:t>PC/15 PTFE</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err="1">
                          <a:ln>
                            <a:noFill/>
                          </a:ln>
                          <a:solidFill>
                            <a:srgbClr val="000000"/>
                          </a:solidFill>
                          <a:effectLst/>
                          <a:latin typeface="+mj-lt"/>
                        </a:rPr>
                        <a:t>Acetal</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r>
              <a:tr h="492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Wear </a:t>
                      </a:r>
                      <a:r>
                        <a:rPr kumimoji="0" lang="en-US" sz="1800" u="none" strike="noStrike" cap="none" normalizeH="0" baseline="0" dirty="0" smtClean="0">
                          <a:ln>
                            <a:noFill/>
                          </a:ln>
                          <a:effectLst/>
                          <a:latin typeface="+mj-lt"/>
                        </a:rPr>
                        <a:t>Factor</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560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dk1"/>
                          </a:solidFill>
                          <a:effectLst/>
                          <a:latin typeface="+mj-lt"/>
                          <a:ea typeface="+mn-ea"/>
                          <a:cs typeface="+mn-cs"/>
                        </a:rPr>
                        <a:t>130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j-lt"/>
                        </a:rPr>
                        <a:t>90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r>
              <a:tr h="4478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Dynamic </a:t>
                      </a:r>
                      <a:r>
                        <a:rPr kumimoji="0" lang="en-US" sz="1800" u="none" strike="noStrike" cap="none" normalizeH="0" baseline="0" dirty="0" err="1" smtClean="0">
                          <a:ln>
                            <a:noFill/>
                          </a:ln>
                          <a:effectLst/>
                          <a:latin typeface="+mj-lt"/>
                        </a:rPr>
                        <a:t>Coef</a:t>
                      </a:r>
                      <a:r>
                        <a:rPr kumimoji="0" lang="en-US" sz="1800" u="none" strike="noStrike" cap="none" normalizeH="0" baseline="0" dirty="0" smtClean="0">
                          <a:ln>
                            <a:noFill/>
                          </a:ln>
                          <a:effectLst/>
                          <a:latin typeface="+mj-lt"/>
                        </a:rPr>
                        <a:t>. of Friction</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0.60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0.33</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mj-lt"/>
                        </a:rPr>
                        <a:t>0.40</a:t>
                      </a:r>
                      <a:endParaRPr kumimoji="0" lang="en-US" sz="1800" b="0" i="0" u="none" strike="noStrike" cap="none" normalizeH="0" baseline="0" dirty="0">
                        <a:ln>
                          <a:noFill/>
                        </a:ln>
                        <a:solidFill>
                          <a:srgbClr val="000000"/>
                        </a:solidFill>
                        <a:effectLst/>
                        <a:latin typeface="+mj-lt"/>
                        <a:ea typeface="ＭＳ Ｐゴシック" pitchFamily="27" charset="-128"/>
                        <a:cs typeface="ＭＳ Ｐゴシック" pitchFamily="27" charset="-128"/>
                      </a:endParaRPr>
                    </a:p>
                  </a:txBody>
                  <a:tcPr marT="45736" marB="45736" horzOverflow="overflow"/>
                </a:tc>
              </a:tr>
            </a:tbl>
          </a:graphicData>
        </a:graphic>
      </p:graphicFrame>
    </p:spTree>
    <p:extLst>
      <p:ext uri="{BB962C8B-B14F-4D97-AF65-F5344CB8AC3E}">
        <p14:creationId xmlns:p14="http://schemas.microsoft.com/office/powerpoint/2010/main" val="386855871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pPr>
              <a:defRPr/>
            </a:pPr>
            <a:r>
              <a:rPr lang="en-US">
                <a:effectLst>
                  <a:outerShdw blurRad="38100" dist="38100" dir="2700000" algn="tl">
                    <a:srgbClr val="DDDDDD"/>
                  </a:outerShdw>
                </a:effectLst>
              </a:rPr>
              <a:t>Case Study</a:t>
            </a:r>
          </a:p>
        </p:txBody>
      </p:sp>
      <p:sp>
        <p:nvSpPr>
          <p:cNvPr id="5" name="Rectangle 3"/>
          <p:cNvSpPr txBox="1">
            <a:spLocks/>
          </p:cNvSpPr>
          <p:nvPr/>
        </p:nvSpPr>
        <p:spPr bwMode="auto">
          <a:xfrm>
            <a:off x="350875" y="1244223"/>
            <a:ext cx="4041357" cy="270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3200" kern="1200">
                <a:solidFill>
                  <a:schemeClr val="tx1"/>
                </a:solidFill>
                <a:latin typeface="+mj-lt"/>
                <a:ea typeface="+mn-ea"/>
                <a:cs typeface="+mn-cs"/>
              </a:defRPr>
            </a:lvl1pPr>
            <a:lvl2pPr marL="742950" indent="-285750" algn="l" defTabSz="457200" rtl="0" eaLnBrk="1" fontAlgn="base" hangingPunct="1">
              <a:spcBef>
                <a:spcPts val="600"/>
              </a:spcBef>
              <a:spcAft>
                <a:spcPct val="0"/>
              </a:spcAft>
              <a:buFont typeface="Arial" charset="0"/>
              <a:buChar char="–"/>
              <a:defRPr sz="2800" kern="1200">
                <a:solidFill>
                  <a:schemeClr val="tx1"/>
                </a:solidFill>
                <a:latin typeface="Franklin Gothic Book"/>
                <a:ea typeface="+mn-ea"/>
                <a:cs typeface="Franklin Gothic Book"/>
              </a:defRPr>
            </a:lvl2pPr>
            <a:lvl3pPr marL="1143000" indent="-228600" algn="l" defTabSz="457200" rtl="0" eaLnBrk="1" fontAlgn="base" hangingPunct="1">
              <a:spcBef>
                <a:spcPts val="600"/>
              </a:spcBef>
              <a:spcAft>
                <a:spcPct val="0"/>
              </a:spcAft>
              <a:buFont typeface="Arial" charset="0"/>
              <a:buChar char="•"/>
              <a:defRPr sz="2400" kern="1200">
                <a:solidFill>
                  <a:schemeClr val="tx1"/>
                </a:solidFill>
                <a:latin typeface="Franklin Gothic Book"/>
                <a:ea typeface="Franklin Gothic Book" charset="0"/>
                <a:cs typeface="Franklin Gothic Book"/>
              </a:defRPr>
            </a:lvl3pPr>
            <a:lvl4pPr marL="1600200" indent="-228600" algn="l" defTabSz="457200" rtl="0" eaLnBrk="1" fontAlgn="base" hangingPunct="1">
              <a:spcBef>
                <a:spcPts val="600"/>
              </a:spcBef>
              <a:spcAft>
                <a:spcPct val="0"/>
              </a:spcAft>
              <a:buFont typeface="Arial" charset="0"/>
              <a:buChar char="–"/>
              <a:defRPr sz="2000" kern="1200">
                <a:solidFill>
                  <a:schemeClr val="tx1"/>
                </a:solidFill>
                <a:latin typeface="Franklin Gothic Book"/>
                <a:ea typeface="Franklin Gothic Book" charset="0"/>
                <a:cs typeface="Franklin Gothic Book"/>
              </a:defRPr>
            </a:lvl4pPr>
            <a:lvl5pPr marL="2057400" indent="-228600" algn="l" defTabSz="457200" rtl="0" eaLnBrk="1" fontAlgn="base" hangingPunct="1">
              <a:spcBef>
                <a:spcPts val="600"/>
              </a:spcBef>
              <a:spcAft>
                <a:spcPct val="0"/>
              </a:spcAft>
              <a:buFont typeface="Arial" charset="0"/>
              <a:buChar char="•"/>
              <a:defRPr sz="1600" kern="1200">
                <a:solidFill>
                  <a:schemeClr val="tx1"/>
                </a:solidFill>
                <a:latin typeface="Franklin Gothic Book"/>
                <a:ea typeface="Franklin Gothic Book"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ea typeface="ＭＳ Ｐゴシック" pitchFamily="34" charset="-128"/>
                <a:cs typeface="Franklin Gothic Book"/>
              </a:rPr>
              <a:t>Printer Gears</a:t>
            </a:r>
          </a:p>
          <a:p>
            <a:pPr lvl="1"/>
            <a:r>
              <a:rPr lang="en-US" sz="2400" dirty="0" smtClean="0">
                <a:ea typeface="ＭＳ Ｐゴシック" pitchFamily="34" charset="-128"/>
              </a:rPr>
              <a:t>Extremely Tight Dimensions</a:t>
            </a:r>
          </a:p>
          <a:p>
            <a:pPr lvl="1"/>
            <a:r>
              <a:rPr lang="en-US" sz="2400" dirty="0" smtClean="0">
                <a:ea typeface="ＭＳ Ｐゴシック" pitchFamily="34" charset="-128"/>
              </a:rPr>
              <a:t>Moderate Cost</a:t>
            </a:r>
          </a:p>
          <a:p>
            <a:pPr lvl="1"/>
            <a:r>
              <a:rPr lang="en-US" sz="2400" dirty="0" smtClean="0">
                <a:ea typeface="ＭＳ Ｐゴシック" pitchFamily="34" charset="-128"/>
              </a:rPr>
              <a:t>Good Abrasion Resistance</a:t>
            </a:r>
          </a:p>
          <a:p>
            <a:pPr lvl="1"/>
            <a:r>
              <a:rPr lang="en-US" sz="2400" dirty="0" smtClean="0">
                <a:ea typeface="ＭＳ Ｐゴシック" pitchFamily="34" charset="-128"/>
              </a:rPr>
              <a:t>Low Wear &amp; Friction</a:t>
            </a:r>
          </a:p>
          <a:p>
            <a:pPr marL="457200" lvl="1" indent="0">
              <a:buFont typeface="Arial" charset="0"/>
              <a:buNone/>
            </a:pPr>
            <a:endParaRPr lang="en-US" sz="2400" dirty="0" smtClean="0">
              <a:ea typeface="ＭＳ Ｐゴシック" pitchFamily="34" charset="-128"/>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16" b="6472"/>
          <a:stretch/>
        </p:blipFill>
        <p:spPr bwMode="auto">
          <a:xfrm>
            <a:off x="1053876" y="4439449"/>
            <a:ext cx="7036249" cy="213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01088" y="3803421"/>
            <a:ext cx="3094074" cy="954107"/>
          </a:xfrm>
          <a:prstGeom prst="rect">
            <a:avLst/>
          </a:prstGeom>
          <a:noFill/>
        </p:spPr>
        <p:txBody>
          <a:bodyPr wrap="square" rtlCol="0">
            <a:spAutoFit/>
          </a:bodyPr>
          <a:lstStyle/>
          <a:p>
            <a:r>
              <a:rPr lang="en-US" sz="2800" dirty="0">
                <a:latin typeface="Franklin Gothic Medium" pitchFamily="34" charset="0"/>
                <a:ea typeface="ＭＳ Ｐゴシック" pitchFamily="34" charset="-128"/>
              </a:rPr>
              <a:t>PC + PTFE</a:t>
            </a:r>
          </a:p>
          <a:p>
            <a:endParaRPr lang="en-US" sz="2800" dirty="0">
              <a:latin typeface="+mj-lt"/>
            </a:endParaRPr>
          </a:p>
        </p:txBody>
      </p:sp>
    </p:spTree>
    <p:extLst>
      <p:ext uri="{BB962C8B-B14F-4D97-AF65-F5344CB8AC3E}">
        <p14:creationId xmlns:p14="http://schemas.microsoft.com/office/powerpoint/2010/main" val="3103004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Review</a:t>
            </a:r>
          </a:p>
        </p:txBody>
      </p:sp>
      <p:sp>
        <p:nvSpPr>
          <p:cNvPr id="64515" name="Content Placeholder 2"/>
          <p:cNvSpPr>
            <a:spLocks noGrp="1"/>
          </p:cNvSpPr>
          <p:nvPr>
            <p:ph idx="1"/>
          </p:nvPr>
        </p:nvSpPr>
        <p:spPr>
          <a:xfrm>
            <a:off x="457200" y="1376942"/>
            <a:ext cx="8229600" cy="5092308"/>
          </a:xfrm>
        </p:spPr>
        <p:txBody>
          <a:bodyPr/>
          <a:lstStyle/>
          <a:p>
            <a:r>
              <a:rPr lang="en-US" sz="3200" dirty="0" smtClean="0">
                <a:latin typeface="Franklin Gothic Medium" pitchFamily="34" charset="0"/>
                <a:ea typeface="ＭＳ Ｐゴシック" pitchFamily="34" charset="-128"/>
              </a:rPr>
              <a:t>Intro To Compounding</a:t>
            </a:r>
          </a:p>
          <a:p>
            <a:r>
              <a:rPr lang="en-US" sz="3200" dirty="0" smtClean="0">
                <a:latin typeface="Franklin Gothic Medium" pitchFamily="34" charset="0"/>
                <a:ea typeface="ＭＳ Ｐゴシック" pitchFamily="34" charset="-128"/>
              </a:rPr>
              <a:t>The Dilemma</a:t>
            </a:r>
          </a:p>
          <a:p>
            <a:r>
              <a:rPr lang="en-US" sz="3200" dirty="0" smtClean="0">
                <a:latin typeface="Franklin Gothic Medium" pitchFamily="34" charset="0"/>
                <a:ea typeface="ＭＳ Ｐゴシック" pitchFamily="34" charset="-128"/>
              </a:rPr>
              <a:t>Resin Selection Procedure</a:t>
            </a:r>
          </a:p>
          <a:p>
            <a:pPr lvl="1"/>
            <a:r>
              <a:rPr lang="en-US" dirty="0" smtClean="0">
                <a:latin typeface="Franklin Gothic Book"/>
                <a:ea typeface="ＭＳ Ｐゴシック" pitchFamily="34" charset="-128"/>
                <a:cs typeface="Franklin Gothic Book"/>
              </a:rPr>
              <a:t>Resin Morphology</a:t>
            </a:r>
          </a:p>
          <a:p>
            <a:pPr lvl="1"/>
            <a:r>
              <a:rPr lang="en-US" dirty="0" smtClean="0">
                <a:latin typeface="Franklin Gothic Book"/>
                <a:ea typeface="ＭＳ Ｐゴシック" pitchFamily="34" charset="-128"/>
                <a:cs typeface="Franklin Gothic Book"/>
              </a:rPr>
              <a:t>Resin Performance (including cost)</a:t>
            </a:r>
          </a:p>
          <a:p>
            <a:pPr lvl="1"/>
            <a:r>
              <a:rPr lang="en-US" dirty="0" smtClean="0">
                <a:latin typeface="Franklin Gothic Book"/>
                <a:ea typeface="ＭＳ Ｐゴシック" pitchFamily="34" charset="-128"/>
                <a:cs typeface="Franklin Gothic Book"/>
              </a:rPr>
              <a:t>Unique Resin Features</a:t>
            </a:r>
          </a:p>
          <a:p>
            <a:r>
              <a:rPr lang="en-US" sz="3200" dirty="0" smtClean="0">
                <a:latin typeface="Franklin Gothic Medium" pitchFamily="34" charset="0"/>
                <a:ea typeface="ＭＳ Ｐゴシック" pitchFamily="34" charset="-128"/>
              </a:rPr>
              <a:t>Application Case Studies</a:t>
            </a:r>
          </a:p>
          <a:p>
            <a:r>
              <a:rPr lang="en-US" sz="3200" dirty="0" smtClean="0">
                <a:latin typeface="Franklin Gothic Medium" pitchFamily="34" charset="0"/>
                <a:ea typeface="ＭＳ Ｐゴシック" pitchFamily="34" charset="-128"/>
              </a:rPr>
              <a:t>Compounding in Performance</a:t>
            </a:r>
          </a:p>
          <a:p>
            <a:pPr lvl="1"/>
            <a:r>
              <a:rPr lang="en-US" dirty="0" smtClean="0">
                <a:latin typeface="Franklin Gothic Book"/>
                <a:ea typeface="ＭＳ Ｐゴシック" pitchFamily="34" charset="-128"/>
                <a:cs typeface="Franklin Gothic Book"/>
              </a:rPr>
              <a:t>Overcoming Resin Deficiencies </a:t>
            </a:r>
          </a:p>
        </p:txBody>
      </p:sp>
    </p:spTree>
    <p:extLst>
      <p:ext uri="{BB962C8B-B14F-4D97-AF65-F5344CB8AC3E}">
        <p14:creationId xmlns:p14="http://schemas.microsoft.com/office/powerpoint/2010/main" val="127605431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chor="ctr"/>
          <a:lstStyle/>
          <a:p>
            <a:pPr algn="ctr"/>
            <a:r>
              <a:rPr lang="en-US" sz="4400" dirty="0" smtClean="0">
                <a:solidFill>
                  <a:srgbClr val="000000"/>
                </a:solidFill>
                <a:ea typeface="ＭＳ Ｐゴシック" pitchFamily="34" charset="-128"/>
              </a:rPr>
              <a:t>Questions?</a:t>
            </a:r>
          </a:p>
        </p:txBody>
      </p:sp>
      <p:sp>
        <p:nvSpPr>
          <p:cNvPr id="72707" name="Rectangle 3"/>
          <p:cNvSpPr>
            <a:spLocks noGrp="1" noChangeArrowheads="1"/>
          </p:cNvSpPr>
          <p:nvPr>
            <p:ph type="subTitle" idx="1"/>
          </p:nvPr>
        </p:nvSpPr>
        <p:spPr/>
        <p:txBody>
          <a:bodyPr anchor="t"/>
          <a:lstStyle/>
          <a:p>
            <a:pPr algn="ctr">
              <a:spcBef>
                <a:spcPts val="0"/>
              </a:spcBef>
              <a:buFontTx/>
              <a:buNone/>
            </a:pPr>
            <a:r>
              <a:rPr lang="en-US" i="0" dirty="0" smtClean="0">
                <a:solidFill>
                  <a:schemeClr val="tx1">
                    <a:lumMod val="65000"/>
                    <a:lumOff val="35000"/>
                  </a:schemeClr>
                </a:solidFill>
                <a:ea typeface="ＭＳ Ｐゴシック" pitchFamily="34" charset="-128"/>
              </a:rPr>
              <a:t>Jason Becker</a:t>
            </a:r>
          </a:p>
          <a:p>
            <a:pPr algn="ctr">
              <a:spcBef>
                <a:spcPts val="0"/>
              </a:spcBef>
              <a:buFontTx/>
              <a:buNone/>
            </a:pPr>
            <a:r>
              <a:rPr lang="en-US" i="0" dirty="0" smtClean="0">
                <a:solidFill>
                  <a:schemeClr val="tx1">
                    <a:lumMod val="65000"/>
                    <a:lumOff val="35000"/>
                  </a:schemeClr>
                </a:solidFill>
                <a:ea typeface="ＭＳ Ｐゴシック" pitchFamily="34" charset="-128"/>
              </a:rPr>
              <a:t>jbecker@rtpcompany.com</a:t>
            </a:r>
          </a:p>
          <a:p>
            <a:pPr algn="ctr">
              <a:spcBef>
                <a:spcPts val="0"/>
              </a:spcBef>
              <a:buFontTx/>
              <a:buNone/>
            </a:pPr>
            <a:r>
              <a:rPr lang="en-US" i="0" dirty="0" smtClean="0">
                <a:solidFill>
                  <a:schemeClr val="tx1">
                    <a:lumMod val="65000"/>
                    <a:lumOff val="35000"/>
                  </a:schemeClr>
                </a:solidFill>
                <a:ea typeface="ＭＳ Ｐゴシック" pitchFamily="34" charset="-128"/>
              </a:rPr>
              <a:t>(817) 293-5880</a:t>
            </a:r>
          </a:p>
        </p:txBody>
      </p:sp>
    </p:spTree>
    <p:extLst>
      <p:ext uri="{BB962C8B-B14F-4D97-AF65-F5344CB8AC3E}">
        <p14:creationId xmlns:p14="http://schemas.microsoft.com/office/powerpoint/2010/main" val="3189687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000" dirty="0" smtClean="0">
                <a:ea typeface="ＭＳ Ｐゴシック" pitchFamily="34" charset="-128"/>
              </a:rPr>
              <a:t>Putting Compounding Into Perspective</a:t>
            </a:r>
          </a:p>
        </p:txBody>
      </p:sp>
      <p:sp>
        <p:nvSpPr>
          <p:cNvPr id="9219" name="Content Placeholder 2"/>
          <p:cNvSpPr>
            <a:spLocks noGrp="1"/>
          </p:cNvSpPr>
          <p:nvPr>
            <p:ph idx="1"/>
          </p:nvPr>
        </p:nvSpPr>
        <p:spPr>
          <a:xfrm>
            <a:off x="457200" y="4214740"/>
            <a:ext cx="8458200" cy="2337602"/>
          </a:xfrm>
        </p:spPr>
        <p:txBody>
          <a:bodyPr/>
          <a:lstStyle/>
          <a:p>
            <a:pPr>
              <a:spcBef>
                <a:spcPts val="1200"/>
              </a:spcBef>
            </a:pPr>
            <a:r>
              <a:rPr lang="en-US" sz="2400" dirty="0" smtClean="0">
                <a:latin typeface="Franklin Gothic Book"/>
                <a:ea typeface="ＭＳ Ｐゴシック" pitchFamily="34" charset="-128"/>
                <a:cs typeface="Franklin Gothic Book"/>
              </a:rPr>
              <a:t>Conductive carbon black surface area = 130 m</a:t>
            </a:r>
            <a:r>
              <a:rPr lang="en-US" sz="2400" baseline="30000" dirty="0" smtClean="0">
                <a:latin typeface="Franklin Gothic Book"/>
                <a:ea typeface="ＭＳ Ｐゴシック" pitchFamily="34" charset="-128"/>
                <a:cs typeface="Franklin Gothic Book"/>
              </a:rPr>
              <a:t>2</a:t>
            </a:r>
            <a:r>
              <a:rPr lang="en-US" sz="2400" dirty="0" smtClean="0">
                <a:latin typeface="Franklin Gothic Book"/>
                <a:ea typeface="ＭＳ Ｐゴシック" pitchFamily="34" charset="-128"/>
                <a:cs typeface="Franklin Gothic Book"/>
              </a:rPr>
              <a:t>/gram</a:t>
            </a:r>
          </a:p>
          <a:p>
            <a:pPr>
              <a:spcBef>
                <a:spcPts val="1200"/>
              </a:spcBef>
            </a:pPr>
            <a:r>
              <a:rPr lang="en-US" sz="2400" dirty="0" smtClean="0">
                <a:latin typeface="Franklin Gothic Book"/>
                <a:ea typeface="ＭＳ Ｐゴシック" pitchFamily="34" charset="-128"/>
                <a:cs typeface="Franklin Gothic Book"/>
              </a:rPr>
              <a:t>34 grams carbon black = surface area of football field (4460m</a:t>
            </a:r>
            <a:r>
              <a:rPr lang="en-US" sz="2400" baseline="30000" dirty="0" smtClean="0">
                <a:latin typeface="Franklin Gothic Book"/>
                <a:ea typeface="ＭＳ Ｐゴシック" pitchFamily="34" charset="-128"/>
                <a:cs typeface="Franklin Gothic Book"/>
              </a:rPr>
              <a:t>2</a:t>
            </a:r>
            <a:r>
              <a:rPr lang="en-US" sz="2400" dirty="0" smtClean="0">
                <a:latin typeface="Franklin Gothic Book"/>
                <a:ea typeface="ＭＳ Ｐゴシック" pitchFamily="34" charset="-128"/>
                <a:cs typeface="Franklin Gothic Book"/>
              </a:rPr>
              <a:t>)</a:t>
            </a:r>
          </a:p>
          <a:p>
            <a:pPr>
              <a:spcBef>
                <a:spcPts val="1200"/>
              </a:spcBef>
            </a:pPr>
            <a:r>
              <a:rPr lang="en-US" sz="2400" dirty="0" smtClean="0">
                <a:latin typeface="Franklin Gothic Book"/>
                <a:ea typeface="ＭＳ Ｐゴシック" pitchFamily="34" charset="-128"/>
                <a:cs typeface="Franklin Gothic Book"/>
              </a:rPr>
              <a:t>Dispersing a 20% carbon black compound is similar to evenly coating a football field with 136 grams of plastic!</a:t>
            </a:r>
          </a:p>
        </p:txBody>
      </p:sp>
      <p:pic>
        <p:nvPicPr>
          <p:cNvPr id="6" name="Picture 2" descr="http://www.infobarrel.com/media/image/6135.jpg"/>
          <p:cNvPicPr>
            <a:picLocks noChangeAspect="1" noChangeArrowheads="1"/>
          </p:cNvPicPr>
          <p:nvPr/>
        </p:nvPicPr>
        <p:blipFill rotWithShape="1">
          <a:blip r:embed="rId3">
            <a:extLst>
              <a:ext uri="{28A0092B-C50C-407E-A947-70E740481C1C}">
                <a14:useLocalDpi xmlns:a14="http://schemas.microsoft.com/office/drawing/2010/main"/>
              </a:ext>
            </a:extLst>
          </a:blip>
          <a:srcRect t="1659"/>
          <a:stretch/>
        </p:blipFill>
        <p:spPr bwMode="auto">
          <a:xfrm>
            <a:off x="3809968" y="1371603"/>
            <a:ext cx="361599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1414275" y="1768908"/>
            <a:ext cx="2667000" cy="18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559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151346" y="2403581"/>
            <a:ext cx="7162800" cy="2209800"/>
          </a:xfrm>
        </p:spPr>
        <p:txBody>
          <a:bodyPr anchor="ctr"/>
          <a:lstStyle/>
          <a:p>
            <a:pPr algn="ctr"/>
            <a:r>
              <a:rPr lang="en-US" sz="4800" dirty="0" smtClean="0">
                <a:solidFill>
                  <a:schemeClr val="tx1"/>
                </a:solidFill>
                <a:ea typeface="ＭＳ Ｐゴシック" pitchFamily="34" charset="-128"/>
              </a:rPr>
              <a:t>Resin Selection</a:t>
            </a:r>
            <a:endParaRPr lang="en-US" sz="4800" i="1" dirty="0" smtClean="0">
              <a:solidFill>
                <a:schemeClr val="tx1"/>
              </a:solidFill>
              <a:latin typeface="Times" pitchFamily="18" charset="0"/>
              <a:ea typeface="ＭＳ Ｐゴシック" pitchFamily="34" charset="-128"/>
            </a:endParaRPr>
          </a:p>
        </p:txBody>
      </p:sp>
    </p:spTree>
    <p:extLst>
      <p:ext uri="{BB962C8B-B14F-4D97-AF65-F5344CB8AC3E}">
        <p14:creationId xmlns:p14="http://schemas.microsoft.com/office/powerpoint/2010/main" val="1584645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The Dilemma</a:t>
            </a:r>
          </a:p>
        </p:txBody>
      </p:sp>
      <p:sp>
        <p:nvSpPr>
          <p:cNvPr id="11267" name="Content Placeholder 2"/>
          <p:cNvSpPr>
            <a:spLocks noGrp="1"/>
          </p:cNvSpPr>
          <p:nvPr>
            <p:ph idx="1"/>
          </p:nvPr>
        </p:nvSpPr>
        <p:spPr/>
        <p:txBody>
          <a:bodyPr/>
          <a:lstStyle/>
          <a:p>
            <a:pPr>
              <a:spcAft>
                <a:spcPts val="1200"/>
              </a:spcAft>
            </a:pPr>
            <a:r>
              <a:rPr lang="en-US" dirty="0" smtClean="0">
                <a:latin typeface="Franklin Gothic Medium" pitchFamily="34" charset="0"/>
                <a:ea typeface="ＭＳ Ｐゴシック" pitchFamily="34" charset="-128"/>
              </a:rPr>
              <a:t>60 Thermoplastic Resins + 100 Additives = 1000’s of Potential Compounds</a:t>
            </a:r>
          </a:p>
        </p:txBody>
      </p:sp>
      <p:grpSp>
        <p:nvGrpSpPr>
          <p:cNvPr id="5" name="Group 4"/>
          <p:cNvGrpSpPr/>
          <p:nvPr/>
        </p:nvGrpSpPr>
        <p:grpSpPr>
          <a:xfrm>
            <a:off x="1710099" y="2729624"/>
            <a:ext cx="5380052" cy="2629974"/>
            <a:chOff x="1143414" y="3394941"/>
            <a:chExt cx="5380052" cy="2629974"/>
          </a:xfrm>
        </p:grpSpPr>
        <p:pic>
          <p:nvPicPr>
            <p:cNvPr id="6" name="Picture 5" descr="green pi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337" y="3394941"/>
              <a:ext cx="1723313" cy="563779"/>
            </a:xfrm>
            <a:prstGeom prst="rect">
              <a:avLst/>
            </a:prstGeom>
          </p:spPr>
        </p:pic>
        <p:pic>
          <p:nvPicPr>
            <p:cNvPr id="7" name="Picture 6" descr="blue pile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338" y="4038063"/>
              <a:ext cx="1744832" cy="574227"/>
            </a:xfrm>
            <a:prstGeom prst="rect">
              <a:avLst/>
            </a:prstGeom>
          </p:spPr>
        </p:pic>
        <p:pic>
          <p:nvPicPr>
            <p:cNvPr id="8" name="Picture 7" descr="red pi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414" y="4650777"/>
              <a:ext cx="1877317" cy="637994"/>
            </a:xfrm>
            <a:prstGeom prst="rect">
              <a:avLst/>
            </a:prstGeom>
          </p:spPr>
        </p:pic>
        <p:pic>
          <p:nvPicPr>
            <p:cNvPr id="9" name="Picture 8" descr="grey pi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414" y="5359598"/>
              <a:ext cx="1929984" cy="665317"/>
            </a:xfrm>
            <a:prstGeom prst="rect">
              <a:avLst/>
            </a:prstGeom>
          </p:spPr>
        </p:pic>
        <p:pic>
          <p:nvPicPr>
            <p:cNvPr id="10" name="Picture 9" descr="Copper.jpg"/>
            <p:cNvPicPr>
              <a:picLocks noChangeAspect="1"/>
            </p:cNvPicPr>
            <p:nvPr/>
          </p:nvPicPr>
          <p:blipFill rotWithShape="1">
            <a:blip r:embed="rId7">
              <a:extLst>
                <a:ext uri="{28A0092B-C50C-407E-A947-70E740481C1C}">
                  <a14:useLocalDpi xmlns:a14="http://schemas.microsoft.com/office/drawing/2010/main" val="0"/>
                </a:ext>
              </a:extLst>
            </a:blip>
            <a:srcRect l="13913" t="36867" r="10539" b="33362"/>
            <a:stretch/>
          </p:blipFill>
          <p:spPr>
            <a:xfrm>
              <a:off x="3785415" y="3544853"/>
              <a:ext cx="1291771" cy="763562"/>
            </a:xfrm>
            <a:prstGeom prst="rect">
              <a:avLst/>
            </a:prstGeom>
          </p:spPr>
        </p:pic>
        <p:pic>
          <p:nvPicPr>
            <p:cNvPr id="11" name="Picture 10" descr="wear-APWA.jpg"/>
            <p:cNvPicPr>
              <a:picLocks noChangeAspect="1"/>
            </p:cNvPicPr>
            <p:nvPr/>
          </p:nvPicPr>
          <p:blipFill rotWithShape="1">
            <a:blip r:embed="rId8">
              <a:extLst>
                <a:ext uri="{28A0092B-C50C-407E-A947-70E740481C1C}">
                  <a14:useLocalDpi xmlns:a14="http://schemas.microsoft.com/office/drawing/2010/main" val="0"/>
                </a:ext>
              </a:extLst>
            </a:blip>
            <a:srcRect l="7807" t="13939" r="6834" b="16647"/>
            <a:stretch/>
          </p:blipFill>
          <p:spPr>
            <a:xfrm>
              <a:off x="3785415" y="4373659"/>
              <a:ext cx="1291771" cy="787865"/>
            </a:xfrm>
            <a:prstGeom prst="rect">
              <a:avLst/>
            </a:prstGeom>
          </p:spPr>
        </p:pic>
        <p:pic>
          <p:nvPicPr>
            <p:cNvPr id="12" name="Picture 11" descr="wear-CarbonFiber.jpg"/>
            <p:cNvPicPr>
              <a:picLocks noChangeAspect="1"/>
            </p:cNvPicPr>
            <p:nvPr/>
          </p:nvPicPr>
          <p:blipFill rotWithShape="1">
            <a:blip r:embed="rId9">
              <a:extLst>
                <a:ext uri="{28A0092B-C50C-407E-A947-70E740481C1C}">
                  <a14:useLocalDpi xmlns:a14="http://schemas.microsoft.com/office/drawing/2010/main" val="0"/>
                </a:ext>
              </a:extLst>
            </a:blip>
            <a:srcRect l="7172" t="14733" r="4430" b="18349"/>
            <a:stretch/>
          </p:blipFill>
          <p:spPr>
            <a:xfrm>
              <a:off x="3785415" y="5235056"/>
              <a:ext cx="1291770" cy="733418"/>
            </a:xfrm>
            <a:prstGeom prst="rect">
              <a:avLst/>
            </a:prstGeom>
          </p:spPr>
        </p:pic>
        <p:pic>
          <p:nvPicPr>
            <p:cNvPr id="13" name="Picture 12" descr="wear-GlassFiber.jpg"/>
            <p:cNvPicPr>
              <a:picLocks noChangeAspect="1"/>
            </p:cNvPicPr>
            <p:nvPr/>
          </p:nvPicPr>
          <p:blipFill rotWithShape="1">
            <a:blip r:embed="rId10">
              <a:extLst>
                <a:ext uri="{28A0092B-C50C-407E-A947-70E740481C1C}">
                  <a14:useLocalDpi xmlns:a14="http://schemas.microsoft.com/office/drawing/2010/main" val="0"/>
                </a:ext>
              </a:extLst>
            </a:blip>
            <a:srcRect l="5840" t="17287" r="3255" b="15408"/>
            <a:stretch/>
          </p:blipFill>
          <p:spPr>
            <a:xfrm>
              <a:off x="5136536" y="3544853"/>
              <a:ext cx="1375060" cy="763561"/>
            </a:xfrm>
            <a:prstGeom prst="rect">
              <a:avLst/>
            </a:prstGeom>
          </p:spPr>
        </p:pic>
        <p:pic>
          <p:nvPicPr>
            <p:cNvPr id="14" name="Picture 13" descr="wear-Graphite.jpg"/>
            <p:cNvPicPr>
              <a:picLocks noChangeAspect="1"/>
            </p:cNvPicPr>
            <p:nvPr/>
          </p:nvPicPr>
          <p:blipFill rotWithShape="1">
            <a:blip r:embed="rId11">
              <a:extLst>
                <a:ext uri="{28A0092B-C50C-407E-A947-70E740481C1C}">
                  <a14:useLocalDpi xmlns:a14="http://schemas.microsoft.com/office/drawing/2010/main" val="0"/>
                </a:ext>
              </a:extLst>
            </a:blip>
            <a:srcRect l="4515" t="16047" r="5786" b="15427"/>
            <a:stretch/>
          </p:blipFill>
          <p:spPr>
            <a:xfrm>
              <a:off x="5136537" y="4373660"/>
              <a:ext cx="1375059" cy="787864"/>
            </a:xfrm>
            <a:prstGeom prst="rect">
              <a:avLst/>
            </a:prstGeom>
          </p:spPr>
        </p:pic>
        <p:pic>
          <p:nvPicPr>
            <p:cNvPr id="15" name="Picture 14" descr="wear-PTFE.jpg"/>
            <p:cNvPicPr>
              <a:picLocks noChangeAspect="1"/>
            </p:cNvPicPr>
            <p:nvPr/>
          </p:nvPicPr>
          <p:blipFill rotWithShape="1">
            <a:blip r:embed="rId12">
              <a:extLst>
                <a:ext uri="{28A0092B-C50C-407E-A947-70E740481C1C}">
                  <a14:useLocalDpi xmlns:a14="http://schemas.microsoft.com/office/drawing/2010/main" val="0"/>
                </a:ext>
              </a:extLst>
            </a:blip>
            <a:srcRect l="5230" t="14716" r="-812" b="18336"/>
            <a:stretch/>
          </p:blipFill>
          <p:spPr>
            <a:xfrm>
              <a:off x="5136536" y="5235057"/>
              <a:ext cx="1386930" cy="728566"/>
            </a:xfrm>
            <a:prstGeom prst="rect">
              <a:avLst/>
            </a:prstGeom>
          </p:spPr>
        </p:pic>
      </p:grpSp>
      <p:sp>
        <p:nvSpPr>
          <p:cNvPr id="16" name="Rectangle 15"/>
          <p:cNvSpPr/>
          <p:nvPr/>
        </p:nvSpPr>
        <p:spPr>
          <a:xfrm>
            <a:off x="0" y="5839559"/>
            <a:ext cx="9144000" cy="461665"/>
          </a:xfrm>
          <a:prstGeom prst="rect">
            <a:avLst/>
          </a:prstGeom>
        </p:spPr>
        <p:txBody>
          <a:bodyPr wrap="square">
            <a:spAutoFit/>
          </a:bodyPr>
          <a:lstStyle/>
          <a:p>
            <a:pPr algn="ctr">
              <a:spcAft>
                <a:spcPts val="1200"/>
              </a:spcAft>
            </a:pPr>
            <a:r>
              <a:rPr lang="en-US" dirty="0">
                <a:latin typeface="Franklin Gothic Medium" pitchFamily="34" charset="0"/>
                <a:ea typeface="ＭＳ Ｐゴシック" pitchFamily="34" charset="-128"/>
              </a:rPr>
              <a:t>Which </a:t>
            </a:r>
            <a:r>
              <a:rPr lang="en-US" b="1" dirty="0" smtClean="0">
                <a:solidFill>
                  <a:srgbClr val="008000"/>
                </a:solidFill>
                <a:latin typeface="Franklin Gothic Medium" pitchFamily="34" charset="0"/>
                <a:ea typeface="ＭＳ Ｐゴシック" pitchFamily="34" charset="-128"/>
              </a:rPr>
              <a:t>ONE</a:t>
            </a:r>
            <a:r>
              <a:rPr lang="en-US" dirty="0" smtClean="0">
                <a:latin typeface="Franklin Gothic Medium" pitchFamily="34" charset="0"/>
                <a:ea typeface="ＭＳ Ｐゴシック" pitchFamily="34" charset="-128"/>
              </a:rPr>
              <a:t> </a:t>
            </a:r>
            <a:r>
              <a:rPr lang="en-US" dirty="0">
                <a:latin typeface="Franklin Gothic Medium" pitchFamily="34" charset="0"/>
                <a:ea typeface="ＭＳ Ｐゴシック" pitchFamily="34" charset="-128"/>
              </a:rPr>
              <a:t>Do I Choose For My Application</a:t>
            </a:r>
            <a:r>
              <a:rPr lang="en-US" dirty="0" smtClean="0">
                <a:latin typeface="Franklin Gothic Medium" pitchFamily="34" charset="0"/>
                <a:ea typeface="ＭＳ Ｐゴシック" pitchFamily="34" charset="-128"/>
              </a:rPr>
              <a:t>?</a:t>
            </a:r>
            <a:endParaRPr lang="en-US" dirty="0">
              <a:latin typeface="Franklin Gothic Medium" pitchFamily="34" charset="0"/>
              <a:ea typeface="ＭＳ Ｐゴシック" pitchFamily="34" charset="-128"/>
            </a:endParaRPr>
          </a:p>
        </p:txBody>
      </p:sp>
      <p:sp>
        <p:nvSpPr>
          <p:cNvPr id="17" name="Rectangle 16"/>
          <p:cNvSpPr/>
          <p:nvPr/>
        </p:nvSpPr>
        <p:spPr>
          <a:xfrm rot="20625742">
            <a:off x="433460" y="5455275"/>
            <a:ext cx="629356" cy="1200329"/>
          </a:xfrm>
          <a:prstGeom prst="rect">
            <a:avLst/>
          </a:prstGeom>
        </p:spPr>
        <p:txBody>
          <a:bodyPr wrap="square">
            <a:spAutoFit/>
          </a:bodyPr>
          <a:lstStyle/>
          <a:p>
            <a:pPr algn="ctr">
              <a:spcAft>
                <a:spcPts val="1200"/>
              </a:spcAft>
            </a:pPr>
            <a:r>
              <a:rPr lang="en-US" sz="7200" b="1" dirty="0">
                <a:latin typeface="Franklin Gothic Medium" pitchFamily="34" charset="0"/>
                <a:ea typeface="ＭＳ Ｐゴシック" pitchFamily="34" charset="-128"/>
              </a:rPr>
              <a:t>?</a:t>
            </a:r>
          </a:p>
        </p:txBody>
      </p:sp>
      <p:sp>
        <p:nvSpPr>
          <p:cNvPr id="18" name="Rectangle 17"/>
          <p:cNvSpPr/>
          <p:nvPr/>
        </p:nvSpPr>
        <p:spPr>
          <a:xfrm rot="315235">
            <a:off x="825950" y="4872345"/>
            <a:ext cx="629356" cy="1569660"/>
          </a:xfrm>
          <a:prstGeom prst="rect">
            <a:avLst/>
          </a:prstGeom>
        </p:spPr>
        <p:txBody>
          <a:bodyPr wrap="square">
            <a:spAutoFit/>
          </a:bodyPr>
          <a:lstStyle/>
          <a:p>
            <a:pPr algn="ctr">
              <a:spcAft>
                <a:spcPts val="1200"/>
              </a:spcAft>
            </a:pPr>
            <a:r>
              <a:rPr lang="en-US" sz="9600" b="1" dirty="0">
                <a:latin typeface="Franklin Gothic Medium" pitchFamily="34" charset="0"/>
                <a:ea typeface="ＭＳ Ｐゴシック" pitchFamily="34" charset="-128"/>
              </a:rPr>
              <a:t>?</a:t>
            </a:r>
          </a:p>
        </p:txBody>
      </p:sp>
      <p:sp>
        <p:nvSpPr>
          <p:cNvPr id="19" name="Rectangle 18"/>
          <p:cNvSpPr/>
          <p:nvPr/>
        </p:nvSpPr>
        <p:spPr>
          <a:xfrm rot="1185520">
            <a:off x="776409" y="5999557"/>
            <a:ext cx="629356" cy="710964"/>
          </a:xfrm>
          <a:prstGeom prst="rect">
            <a:avLst/>
          </a:prstGeom>
        </p:spPr>
        <p:txBody>
          <a:bodyPr wrap="square">
            <a:spAutoFit/>
          </a:bodyPr>
          <a:lstStyle/>
          <a:p>
            <a:pPr algn="ctr">
              <a:spcAft>
                <a:spcPts val="1200"/>
              </a:spcAft>
            </a:pPr>
            <a:r>
              <a:rPr lang="en-US" sz="3600" b="1" dirty="0">
                <a:latin typeface="Franklin Gothic Medium" pitchFamily="34" charset="0"/>
                <a:ea typeface="ＭＳ Ｐゴシック" pitchFamily="34" charset="-128"/>
              </a:rPr>
              <a:t>?</a:t>
            </a:r>
          </a:p>
        </p:txBody>
      </p:sp>
      <p:sp>
        <p:nvSpPr>
          <p:cNvPr id="20" name="Rectangle 19"/>
          <p:cNvSpPr/>
          <p:nvPr/>
        </p:nvSpPr>
        <p:spPr>
          <a:xfrm rot="20625742">
            <a:off x="7584971" y="5404346"/>
            <a:ext cx="629356" cy="1200329"/>
          </a:xfrm>
          <a:prstGeom prst="rect">
            <a:avLst/>
          </a:prstGeom>
        </p:spPr>
        <p:txBody>
          <a:bodyPr wrap="square">
            <a:spAutoFit/>
          </a:bodyPr>
          <a:lstStyle/>
          <a:p>
            <a:pPr algn="ctr">
              <a:spcAft>
                <a:spcPts val="1200"/>
              </a:spcAft>
            </a:pPr>
            <a:r>
              <a:rPr lang="en-US" sz="7200" b="1" dirty="0">
                <a:latin typeface="Franklin Gothic Medium" pitchFamily="34" charset="0"/>
                <a:ea typeface="ＭＳ Ｐゴシック" pitchFamily="34" charset="-128"/>
              </a:rPr>
              <a:t>?</a:t>
            </a:r>
          </a:p>
        </p:txBody>
      </p:sp>
      <p:sp>
        <p:nvSpPr>
          <p:cNvPr id="21" name="Rectangle 20"/>
          <p:cNvSpPr/>
          <p:nvPr/>
        </p:nvSpPr>
        <p:spPr>
          <a:xfrm rot="315235">
            <a:off x="7977461" y="4821416"/>
            <a:ext cx="629356" cy="1569660"/>
          </a:xfrm>
          <a:prstGeom prst="rect">
            <a:avLst/>
          </a:prstGeom>
        </p:spPr>
        <p:txBody>
          <a:bodyPr wrap="square">
            <a:spAutoFit/>
          </a:bodyPr>
          <a:lstStyle/>
          <a:p>
            <a:pPr algn="ctr">
              <a:spcAft>
                <a:spcPts val="1200"/>
              </a:spcAft>
            </a:pPr>
            <a:r>
              <a:rPr lang="en-US" sz="9600" b="1" dirty="0">
                <a:latin typeface="Franklin Gothic Medium" pitchFamily="34" charset="0"/>
                <a:ea typeface="ＭＳ Ｐゴシック" pitchFamily="34" charset="-128"/>
              </a:rPr>
              <a:t>?</a:t>
            </a:r>
          </a:p>
        </p:txBody>
      </p:sp>
      <p:sp>
        <p:nvSpPr>
          <p:cNvPr id="22" name="Rectangle 21"/>
          <p:cNvSpPr/>
          <p:nvPr/>
        </p:nvSpPr>
        <p:spPr>
          <a:xfrm rot="1185520">
            <a:off x="7927920" y="5948628"/>
            <a:ext cx="629356" cy="710964"/>
          </a:xfrm>
          <a:prstGeom prst="rect">
            <a:avLst/>
          </a:prstGeom>
        </p:spPr>
        <p:txBody>
          <a:bodyPr wrap="square">
            <a:spAutoFit/>
          </a:bodyPr>
          <a:lstStyle/>
          <a:p>
            <a:pPr algn="ctr">
              <a:spcAft>
                <a:spcPts val="1200"/>
              </a:spcAft>
            </a:pPr>
            <a:r>
              <a:rPr lang="en-US" sz="3600" b="1" dirty="0">
                <a:latin typeface="Franklin Gothic Medium" pitchFamily="34" charset="0"/>
                <a:ea typeface="ＭＳ Ｐゴシック" pitchFamily="34" charset="-128"/>
              </a:rPr>
              <a:t>?</a:t>
            </a:r>
          </a:p>
        </p:txBody>
      </p:sp>
    </p:spTree>
    <p:extLst>
      <p:ext uri="{BB962C8B-B14F-4D97-AF65-F5344CB8AC3E}">
        <p14:creationId xmlns:p14="http://schemas.microsoft.com/office/powerpoint/2010/main" val="16589400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TP-PowerPoint-Template">
  <a:themeElements>
    <a:clrScheme name="Custom 3">
      <a:dk1>
        <a:sysClr val="windowText" lastClr="000000"/>
      </a:dk1>
      <a:lt1>
        <a:sysClr val="window" lastClr="FFFFFF"/>
      </a:lt1>
      <a:dk2>
        <a:srgbClr val="21834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00"/>
      </a:folHlink>
    </a:clrScheme>
    <a:fontScheme name="1_NEW-PowerPoint-Template">
      <a:majorFont>
        <a:latin typeface="Franklin Gothic Medium"/>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3881</Words>
  <Application>Microsoft Macintosh PowerPoint</Application>
  <PresentationFormat>On-screen Show (4:3)</PresentationFormat>
  <Paragraphs>611</Paragraphs>
  <Slides>63</Slides>
  <Notes>62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RTP-PowerPoint-Template</vt:lpstr>
      <vt:lpstr>An Engineer’s Guide to Specifying the Right Thermoplastic</vt:lpstr>
      <vt:lpstr>Independent Specialty Compounder</vt:lpstr>
      <vt:lpstr>Agenda</vt:lpstr>
      <vt:lpstr>Compounding Process</vt:lpstr>
      <vt:lpstr>Compounding Objectives</vt:lpstr>
      <vt:lpstr>Compounding Extruders</vt:lpstr>
      <vt:lpstr>Putting Compounding Into Perspective</vt:lpstr>
      <vt:lpstr>Resin Selection</vt:lpstr>
      <vt:lpstr>The Dilemma</vt:lpstr>
      <vt:lpstr>Plastic Selection Process</vt:lpstr>
      <vt:lpstr>Morphology</vt:lpstr>
      <vt:lpstr>Morphology</vt:lpstr>
      <vt:lpstr>Morphology Characteristics</vt:lpstr>
      <vt:lpstr>Morphology Characteristics</vt:lpstr>
      <vt:lpstr>Morphology Of Thermoplastics</vt:lpstr>
      <vt:lpstr>Plastic Selection Process</vt:lpstr>
      <vt:lpstr>Morphology Vs Thermal/Cost</vt:lpstr>
      <vt:lpstr>Plastic Selection Process</vt:lpstr>
      <vt:lpstr>Engineered &amp; Commodity Resins</vt:lpstr>
      <vt:lpstr>Styrenic Features</vt:lpstr>
      <vt:lpstr>Acrylic Features</vt:lpstr>
      <vt:lpstr>Polycarbonate Features</vt:lpstr>
      <vt:lpstr>Olefin Features</vt:lpstr>
      <vt:lpstr>Polyamide Features</vt:lpstr>
      <vt:lpstr>Amorphous Nylon Features</vt:lpstr>
      <vt:lpstr>Polyester Features</vt:lpstr>
      <vt:lpstr>Polyoxymethylene (Acetal) Features</vt:lpstr>
      <vt:lpstr>Putting It All Together</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Overcoming Morphology Deficiencies Via Compounding </vt:lpstr>
      <vt:lpstr>Morphology Deficiencies</vt:lpstr>
      <vt:lpstr>Dimensional Stability</vt:lpstr>
      <vt:lpstr>Fiber Reduces Shrink</vt:lpstr>
      <vt:lpstr>PowerPoint Presentation</vt:lpstr>
      <vt:lpstr>Strength &amp; Warp Control</vt:lpstr>
      <vt:lpstr>Case Study</vt:lpstr>
      <vt:lpstr>Transparency</vt:lpstr>
      <vt:lpstr>Nucleation/Clarification</vt:lpstr>
      <vt:lpstr>Case Study</vt:lpstr>
      <vt:lpstr>Chemical Resistance/Mold Flow</vt:lpstr>
      <vt:lpstr>Alloying</vt:lpstr>
      <vt:lpstr>Alloying</vt:lpstr>
      <vt:lpstr>Case Study</vt:lpstr>
      <vt:lpstr>Case Study</vt:lpstr>
      <vt:lpstr>Wear Resistance</vt:lpstr>
      <vt:lpstr>PTFE Lubricated</vt:lpstr>
      <vt:lpstr>Case Study</vt:lpstr>
      <vt:lpstr>Review</vt:lpstr>
      <vt:lpstr>Questions?</vt:lpstr>
    </vt:vector>
  </TitlesOfParts>
  <Company>RTP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 Lamberson</dc:creator>
  <cp:lastModifiedBy>Haily Prigge</cp:lastModifiedBy>
  <cp:revision>27</cp:revision>
  <cp:lastPrinted>2013-02-28T17:41:47Z</cp:lastPrinted>
  <dcterms:created xsi:type="dcterms:W3CDTF">2012-06-21T21:22:58Z</dcterms:created>
  <dcterms:modified xsi:type="dcterms:W3CDTF">2014-10-28T21:33:34Z</dcterms:modified>
</cp:coreProperties>
</file>