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6"/>
  </p:notesMasterIdLst>
  <p:handoutMasterIdLst>
    <p:handoutMasterId r:id="rId7"/>
  </p:handoutMasterIdLst>
  <p:sldIdLst>
    <p:sldId id="370" r:id="rId2"/>
    <p:sldId id="381" r:id="rId3"/>
    <p:sldId id="376" r:id="rId4"/>
    <p:sldId id="378" r:id="rId5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garet M. Cox" initials="MMC" lastIdx="16" clrIdx="0"/>
  <p:cmAuthor id="1" name="Haily Prigge" initials="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55"/>
    <a:srgbClr val="60A534"/>
    <a:srgbClr val="1B85CB"/>
    <a:srgbClr val="F37D22"/>
    <a:srgbClr val="3A1A6E"/>
    <a:srgbClr val="E71C1C"/>
    <a:srgbClr val="E7CDFF"/>
    <a:srgbClr val="F7F969"/>
    <a:srgbClr val="094874"/>
    <a:srgbClr val="F1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5" autoAdjust="0"/>
    <p:restoredTop sz="98798" autoAdjust="0"/>
  </p:normalViewPr>
  <p:slideViewPr>
    <p:cSldViewPr snapToGrid="0" snapToObjects="1">
      <p:cViewPr>
        <p:scale>
          <a:sx n="101" d="100"/>
          <a:sy n="101" d="100"/>
        </p:scale>
        <p:origin x="-1291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95F9414-4DB9-0B4E-8133-398C7DBD7EDF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EBA6188-7AF4-EB41-BF74-A2BC633F2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DE5BC88-B147-D542-A8D9-264F4D2D125B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419016-048A-BB41-9AFF-8583B35A3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84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98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19016-048A-BB41-9AFF-8583B35A30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0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Titl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 Master new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052537" y="5826065"/>
            <a:ext cx="4071549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rtpcompany.com</a:t>
            </a:r>
            <a:r>
              <a:rPr lang="en-US" sz="1550" b="1" i="1" baseline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55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rtp@rtpcompany.com</a:t>
            </a:r>
            <a:endParaRPr lang="en-US" sz="155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 userDrawn="1"/>
        </p:nvSpPr>
        <p:spPr>
          <a:xfrm>
            <a:off x="6796114" y="5989887"/>
            <a:ext cx="65002" cy="6500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106736" y="3395135"/>
            <a:ext cx="3639331" cy="496165"/>
          </a:xfrm>
        </p:spPr>
        <p:txBody>
          <a:bodyPr/>
          <a:lstStyle>
            <a:lvl1pPr marL="0" indent="0"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106736" y="3840498"/>
            <a:ext cx="3639331" cy="457200"/>
          </a:xfrm>
        </p:spPr>
        <p:txBody>
          <a:bodyPr>
            <a:normAutofit/>
          </a:bodyPr>
          <a:lstStyle>
            <a:lvl1pPr marL="0" indent="0">
              <a:buNone/>
              <a:defRPr sz="16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and/or date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106736" y="4419602"/>
            <a:ext cx="3639331" cy="496165"/>
          </a:xfrm>
        </p:spPr>
        <p:txBody>
          <a:bodyPr/>
          <a:lstStyle>
            <a:lvl1pPr marL="0" indent="0">
              <a:buNone/>
              <a:defRPr sz="25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106736" y="4864965"/>
            <a:ext cx="3639331" cy="457200"/>
          </a:xfrm>
        </p:spPr>
        <p:txBody>
          <a:bodyPr>
            <a:normAutofit/>
          </a:bodyPr>
          <a:lstStyle>
            <a:lvl1pPr marL="0" indent="0">
              <a:buNone/>
              <a:defRPr sz="16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and/or date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3327315" y="1344873"/>
            <a:ext cx="5418752" cy="1557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6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4661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2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307910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41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69017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06178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64111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767122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3_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452662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64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84996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Headlin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21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730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816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82790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38370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68529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4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503026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3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62719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8600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987323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Table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074332"/>
            <a:ext cx="8229600" cy="44069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4777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92711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5467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34125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eforia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5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81550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871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2379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4243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636638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7576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816817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1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659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28844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Mart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6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9227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57200" y="2085077"/>
            <a:ext cx="8229600" cy="4405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15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457200" y="2132620"/>
            <a:ext cx="8229600" cy="43486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282699"/>
            <a:ext cx="8229600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517452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79400" y="2438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63304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7854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97255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3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98586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Left1/3_Right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064239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2527093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man_Left2/3_Righ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ster_Page_7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1232227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2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0" hasCustomPrompt="1"/>
          </p:nvPr>
        </p:nvSpPr>
        <p:spPr>
          <a:xfrm>
            <a:off x="4809067" y="2095500"/>
            <a:ext cx="3767667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baseline="0"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4809067" y="1282699"/>
            <a:ext cx="3767667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885891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3Column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2" hasCustomPrompt="1"/>
          </p:nvPr>
        </p:nvSpPr>
        <p:spPr>
          <a:xfrm>
            <a:off x="33189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3" hasCustomPrompt="1"/>
          </p:nvPr>
        </p:nvSpPr>
        <p:spPr>
          <a:xfrm>
            <a:off x="6163733" y="2095500"/>
            <a:ext cx="2404533" cy="4030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7200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4" hasCustomPrompt="1"/>
          </p:nvPr>
        </p:nvSpPr>
        <p:spPr>
          <a:xfrm>
            <a:off x="33189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5" hasCustomPrompt="1"/>
          </p:nvPr>
        </p:nvSpPr>
        <p:spPr>
          <a:xfrm>
            <a:off x="6163733" y="1282699"/>
            <a:ext cx="24045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7158876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Left1/3_Right2/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2106083"/>
            <a:ext cx="2836333" cy="406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106082"/>
            <a:ext cx="4842933" cy="406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284817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2" hasCustomPrompt="1"/>
          </p:nvPr>
        </p:nvSpPr>
        <p:spPr>
          <a:xfrm>
            <a:off x="457200" y="1282699"/>
            <a:ext cx="28363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121539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Photo left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6333" cy="424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3810000" y="2391833"/>
            <a:ext cx="4842933" cy="3781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1" hasCustomPrompt="1"/>
          </p:nvPr>
        </p:nvSpPr>
        <p:spPr>
          <a:xfrm>
            <a:off x="3810000" y="1600200"/>
            <a:ext cx="48429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5926667"/>
            <a:ext cx="27537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328544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TP_Left2/3_Right 1/3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625600" y="182880"/>
            <a:ext cx="5435600" cy="554356"/>
          </a:xfrm>
        </p:spPr>
        <p:txBody>
          <a:bodyPr>
            <a:normAutofit/>
          </a:bodyPr>
          <a:lstStyle>
            <a:lvl1pPr algn="l">
              <a:defRPr sz="27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5901268" y="2116667"/>
            <a:ext cx="2785532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2" hasCustomPrompt="1"/>
          </p:nvPr>
        </p:nvSpPr>
        <p:spPr>
          <a:xfrm>
            <a:off x="482600" y="2116667"/>
            <a:ext cx="4893733" cy="4009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Headline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Photo Captions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3" hasCustomPrompt="1"/>
          </p:nvPr>
        </p:nvSpPr>
        <p:spPr>
          <a:xfrm>
            <a:off x="5901268" y="1284817"/>
            <a:ext cx="2751665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4" hasCustomPrompt="1"/>
          </p:nvPr>
        </p:nvSpPr>
        <p:spPr>
          <a:xfrm>
            <a:off x="457200" y="1282699"/>
            <a:ext cx="4919133" cy="680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en-US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93350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614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51" r:id="rId2"/>
    <p:sldLayoutId id="2147483911" r:id="rId3"/>
    <p:sldLayoutId id="2147483887" r:id="rId4"/>
    <p:sldLayoutId id="2147483847" r:id="rId5"/>
    <p:sldLayoutId id="2147483850" r:id="rId6"/>
    <p:sldLayoutId id="2147483849" r:id="rId7"/>
    <p:sldLayoutId id="2147483917" r:id="rId8"/>
    <p:sldLayoutId id="2147483852" r:id="rId9"/>
    <p:sldLayoutId id="2147483876" r:id="rId10"/>
    <p:sldLayoutId id="2147483912" r:id="rId11"/>
    <p:sldLayoutId id="2147483840" r:id="rId12"/>
    <p:sldLayoutId id="2147483891" r:id="rId13"/>
    <p:sldLayoutId id="2147483896" r:id="rId14"/>
    <p:sldLayoutId id="2147483901" r:id="rId15"/>
    <p:sldLayoutId id="2147483918" r:id="rId16"/>
    <p:sldLayoutId id="2147483906" r:id="rId17"/>
    <p:sldLayoutId id="2147483877" r:id="rId18"/>
    <p:sldLayoutId id="2147483913" r:id="rId19"/>
    <p:sldLayoutId id="2147483886" r:id="rId20"/>
    <p:sldLayoutId id="2147483892" r:id="rId21"/>
    <p:sldLayoutId id="2147483897" r:id="rId22"/>
    <p:sldLayoutId id="2147483902" r:id="rId23"/>
    <p:sldLayoutId id="2147483919" r:id="rId24"/>
    <p:sldLayoutId id="2147483907" r:id="rId25"/>
    <p:sldLayoutId id="2147483878" r:id="rId26"/>
    <p:sldLayoutId id="2147483914" r:id="rId27"/>
    <p:sldLayoutId id="2147483888" r:id="rId28"/>
    <p:sldLayoutId id="2147483893" r:id="rId29"/>
    <p:sldLayoutId id="2147483898" r:id="rId30"/>
    <p:sldLayoutId id="2147483903" r:id="rId31"/>
    <p:sldLayoutId id="2147483920" r:id="rId32"/>
    <p:sldLayoutId id="2147483908" r:id="rId33"/>
    <p:sldLayoutId id="2147483879" r:id="rId34"/>
    <p:sldLayoutId id="2147483915" r:id="rId35"/>
    <p:sldLayoutId id="2147483889" r:id="rId36"/>
    <p:sldLayoutId id="2147483894" r:id="rId37"/>
    <p:sldLayoutId id="2147483899" r:id="rId38"/>
    <p:sldLayoutId id="2147483904" r:id="rId39"/>
    <p:sldLayoutId id="2147483921" r:id="rId40"/>
    <p:sldLayoutId id="2147483909" r:id="rId41"/>
    <p:sldLayoutId id="2147483880" r:id="rId42"/>
    <p:sldLayoutId id="2147483916" r:id="rId43"/>
    <p:sldLayoutId id="2147483890" r:id="rId44"/>
    <p:sldLayoutId id="2147483895" r:id="rId45"/>
    <p:sldLayoutId id="2147483900" r:id="rId46"/>
    <p:sldLayoutId id="2147483905" r:id="rId47"/>
    <p:sldLayoutId id="2147483922" r:id="rId48"/>
    <p:sldLayoutId id="2147483910" r:id="rId49"/>
  </p:sldLayoutIdLst>
  <p:txStyles>
    <p:titleStyle>
      <a:lvl1pPr algn="ctr" defTabSz="457200" rtl="0" eaLnBrk="1" latinLnBrk="0" hangingPunct="1">
        <a:spcBef>
          <a:spcPct val="0"/>
        </a:spcBef>
        <a:buNone/>
        <a:defRPr sz="2700" b="1" i="1" kern="1200" cap="all">
          <a:solidFill>
            <a:schemeClr val="tx1"/>
          </a:solidFill>
          <a:effectLst>
            <a:outerShdw blurRad="203200" dist="76200" dir="2220000" algn="tl" rotWithShape="0">
              <a:srgbClr val="000000">
                <a:alpha val="75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/>
        <a:buChar char="•"/>
        <a:defRPr sz="2000" b="0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713232" indent="-347472" algn="l" defTabSz="457200" rtl="0" eaLnBrk="1" latinLnBrk="0" hangingPunct="1">
        <a:spcBef>
          <a:spcPts val="0"/>
        </a:spcBef>
        <a:spcAft>
          <a:spcPts val="4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051560" indent="-347472" algn="l" defTabSz="457200" rtl="0" eaLnBrk="1" latinLnBrk="0" hangingPunct="1">
        <a:spcBef>
          <a:spcPts val="4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417320" indent="-347472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00250" indent="-171450" algn="l" defTabSz="457200" rtl="0" eaLnBrk="1" latinLnBrk="0" hangingPunct="1">
        <a:spcBef>
          <a:spcPct val="20000"/>
        </a:spcBef>
        <a:buFont typeface="Arial"/>
        <a:buChar char="•"/>
        <a:defRPr sz="1000" i="1" kern="1200" baseline="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and Tough (LT) Compounds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Quickest and easiest light weighting solution!</a:t>
            </a:r>
          </a:p>
          <a:p>
            <a:r>
              <a:rPr lang="en-US" dirty="0"/>
              <a:t>Drop-in solution replacing glass filled compounds </a:t>
            </a:r>
          </a:p>
          <a:p>
            <a:r>
              <a:rPr lang="en-US" dirty="0"/>
              <a:t>10% weight savings without added cost or time of traditional lightweighting initiatives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3837724"/>
            <a:ext cx="2576512" cy="205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21684" r="8297" b="25247"/>
          <a:stretch/>
        </p:blipFill>
        <p:spPr bwMode="auto">
          <a:xfrm>
            <a:off x="457200" y="4046899"/>
            <a:ext cx="3473018" cy="163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42086" y="4081407"/>
            <a:ext cx="1363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Arial"/>
                <a:cs typeface="Arial"/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8897" y="6097664"/>
            <a:ext cx="1629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Glass Fiber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61259" y="6102346"/>
            <a:ext cx="187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/>
                <a:cs typeface="Arial"/>
              </a:rPr>
              <a:t>Glass Bubbles </a:t>
            </a:r>
          </a:p>
        </p:txBody>
      </p:sp>
    </p:spTree>
    <p:extLst>
      <p:ext uri="{BB962C8B-B14F-4D97-AF65-F5344CB8AC3E}">
        <p14:creationId xmlns:p14="http://schemas.microsoft.com/office/powerpoint/2010/main" val="258926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41832" y="1282699"/>
            <a:ext cx="8485974" cy="680125"/>
          </a:xfrm>
        </p:spPr>
        <p:txBody>
          <a:bodyPr>
            <a:normAutofit/>
          </a:bodyPr>
          <a:lstStyle/>
          <a:p>
            <a:r>
              <a:rPr lang="en-US" dirty="0"/>
              <a:t>LT Compounds: GF + Glass Bubble Hybrids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0"/>
          </p:nvPr>
        </p:nvSpPr>
        <p:spPr>
          <a:xfrm>
            <a:off x="457199" y="1962824"/>
            <a:ext cx="4627549" cy="4719987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Products</a:t>
            </a:r>
          </a:p>
          <a:p>
            <a:r>
              <a:rPr lang="en-US" dirty="0"/>
              <a:t>20% - 50% Glass Filled Compounds </a:t>
            </a:r>
          </a:p>
          <a:p>
            <a:r>
              <a:rPr lang="en-US" dirty="0"/>
              <a:t>Nylon, PP, PE, PBT, PPA and PEEK</a:t>
            </a:r>
          </a:p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Availability </a:t>
            </a:r>
          </a:p>
          <a:p>
            <a:r>
              <a:rPr lang="en-US" dirty="0"/>
              <a:t>Americas, Europe, Asia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Application Examples </a:t>
            </a:r>
          </a:p>
          <a:p>
            <a:r>
              <a:rPr lang="en-US" u="sng" dirty="0"/>
              <a:t>Fuel Savings</a:t>
            </a:r>
            <a:r>
              <a:rPr lang="en-US" dirty="0"/>
              <a:t>: Automotive parts, recreational vehicles, drones, aircraft parts </a:t>
            </a:r>
          </a:p>
          <a:p>
            <a:r>
              <a:rPr lang="en-US" u="sng" dirty="0"/>
              <a:t>Ergonomics</a:t>
            </a:r>
            <a:r>
              <a:rPr lang="en-US" dirty="0"/>
              <a:t>: Backpacks, sports equipment, parts that are carried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5" r="1456"/>
          <a:stretch/>
        </p:blipFill>
        <p:spPr bwMode="auto">
          <a:xfrm>
            <a:off x="5173552" y="2879000"/>
            <a:ext cx="3775295" cy="336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0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59" y="1889255"/>
            <a:ext cx="8643715" cy="43679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33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products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 Compounds Technical Highlights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Drop-in solution for Glass Filled (GF) compounds with 8-10% reduction in density</a:t>
            </a:r>
          </a:p>
          <a:p>
            <a:r>
              <a:rPr lang="en-US" dirty="0"/>
              <a:t>Strength, stiffness and impact performance unchanged vs. GF</a:t>
            </a:r>
          </a:p>
          <a:p>
            <a:r>
              <a:rPr lang="en-US" dirty="0"/>
              <a:t>Does not effect color ability </a:t>
            </a:r>
          </a:p>
          <a:p>
            <a:r>
              <a:rPr lang="en-US" dirty="0"/>
              <a:t>Weight savings are independent of wall thickness or part geometry</a:t>
            </a:r>
          </a:p>
          <a:p>
            <a:r>
              <a:rPr lang="en-US" dirty="0"/>
              <a:t>Improved surface finish vs. foaming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54407" r="23119" b="24576"/>
          <a:stretch/>
        </p:blipFill>
        <p:spPr bwMode="auto">
          <a:xfrm>
            <a:off x="516348" y="4948148"/>
            <a:ext cx="8170452" cy="13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08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TP Company">
      <a:dk1>
        <a:sysClr val="windowText" lastClr="000000"/>
      </a:dk1>
      <a:lt1>
        <a:sysClr val="window" lastClr="FFFFFF"/>
      </a:lt1>
      <a:dk2>
        <a:srgbClr val="737373"/>
      </a:dk2>
      <a:lt2>
        <a:srgbClr val="57A4F0"/>
      </a:lt2>
      <a:accent1>
        <a:srgbClr val="00804C"/>
      </a:accent1>
      <a:accent2>
        <a:srgbClr val="65B034"/>
      </a:accent2>
      <a:accent3>
        <a:srgbClr val="737373"/>
      </a:accent3>
      <a:accent4>
        <a:srgbClr val="B3B3B3"/>
      </a:accent4>
      <a:accent5>
        <a:srgbClr val="E41200"/>
      </a:accent5>
      <a:accent6>
        <a:srgbClr val="F2AA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>
            <a:solidFill>
              <a:schemeClr val="tx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 smtClean="0"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31174</TotalTime>
  <Words>128</Words>
  <Application>Microsoft Office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Structural Products</vt:lpstr>
      <vt:lpstr>Structural products</vt:lpstr>
      <vt:lpstr>Structural products</vt:lpstr>
      <vt:lpstr>Structural products</vt:lpstr>
    </vt:vector>
  </TitlesOfParts>
  <Company>RTP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Haily Prigge</dc:creator>
  <cp:lastModifiedBy>Jason Kafader</cp:lastModifiedBy>
  <cp:revision>1322</cp:revision>
  <cp:lastPrinted>2016-03-10T19:10:59Z</cp:lastPrinted>
  <dcterms:created xsi:type="dcterms:W3CDTF">2015-08-04T14:37:23Z</dcterms:created>
  <dcterms:modified xsi:type="dcterms:W3CDTF">2018-05-17T17:36:17Z</dcterms:modified>
</cp:coreProperties>
</file>